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8" r:id="rId1"/>
  </p:sldMasterIdLst>
  <p:notesMasterIdLst>
    <p:notesMasterId r:id="rId22"/>
  </p:notesMasterIdLst>
  <p:handoutMasterIdLst>
    <p:handoutMasterId r:id="rId23"/>
  </p:handoutMasterIdLst>
  <p:sldIdLst>
    <p:sldId id="280" r:id="rId2"/>
    <p:sldId id="259" r:id="rId3"/>
    <p:sldId id="330" r:id="rId4"/>
    <p:sldId id="325" r:id="rId5"/>
    <p:sldId id="416" r:id="rId6"/>
    <p:sldId id="395" r:id="rId7"/>
    <p:sldId id="414" r:id="rId8"/>
    <p:sldId id="424" r:id="rId9"/>
    <p:sldId id="426" r:id="rId10"/>
    <p:sldId id="328" r:id="rId11"/>
    <p:sldId id="428" r:id="rId12"/>
    <p:sldId id="343" r:id="rId13"/>
    <p:sldId id="367" r:id="rId14"/>
    <p:sldId id="417" r:id="rId15"/>
    <p:sldId id="326" r:id="rId16"/>
    <p:sldId id="427" r:id="rId17"/>
    <p:sldId id="425" r:id="rId18"/>
    <p:sldId id="283" r:id="rId19"/>
    <p:sldId id="300" r:id="rId20"/>
    <p:sldId id="380" r:id="rId21"/>
  </p:sldIdLst>
  <p:sldSz cx="9144000" cy="6858000" type="screen4x3"/>
  <p:notesSz cx="7010400" cy="9296400"/>
  <p:defaultTextStyle>
    <a:defPPr>
      <a:defRPr lang="en-US"/>
    </a:defPPr>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25E48-CD20-4AC6-A458-82D06105DF7F}" v="5" dt="2020-11-23T21:28:55.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68402" autoAdjust="0"/>
  </p:normalViewPr>
  <p:slideViewPr>
    <p:cSldViewPr>
      <p:cViewPr varScale="1">
        <p:scale>
          <a:sx n="78" d="100"/>
          <a:sy n="78" d="100"/>
        </p:scale>
        <p:origin x="25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810" y="46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Ibarra" userId="8d789e22-9f83-4daa-a60f-d11266a21113" providerId="ADAL" clId="{80225E48-CD20-4AC6-A458-82D06105DF7F}"/>
    <pc:docChg chg="undo custSel addSld delSld modSld sldOrd">
      <pc:chgData name="April Ibarra" userId="8d789e22-9f83-4daa-a60f-d11266a21113" providerId="ADAL" clId="{80225E48-CD20-4AC6-A458-82D06105DF7F}" dt="2020-11-24T22:27:38.849" v="4055" actId="1076"/>
      <pc:docMkLst>
        <pc:docMk/>
      </pc:docMkLst>
      <pc:sldChg chg="modSp mod">
        <pc:chgData name="April Ibarra" userId="8d789e22-9f83-4daa-a60f-d11266a21113" providerId="ADAL" clId="{80225E48-CD20-4AC6-A458-82D06105DF7F}" dt="2020-11-23T21:26:36.422" v="3519" actId="20577"/>
        <pc:sldMkLst>
          <pc:docMk/>
          <pc:sldMk cId="0" sldId="259"/>
        </pc:sldMkLst>
        <pc:spChg chg="mod">
          <ac:chgData name="April Ibarra" userId="8d789e22-9f83-4daa-a60f-d11266a21113" providerId="ADAL" clId="{80225E48-CD20-4AC6-A458-82D06105DF7F}" dt="2020-11-23T21:26:36.422" v="3519" actId="20577"/>
          <ac:spMkLst>
            <pc:docMk/>
            <pc:sldMk cId="0" sldId="259"/>
            <ac:spMk id="15363" creationId="{00000000-0000-0000-0000-000000000000}"/>
          </ac:spMkLst>
        </pc:spChg>
      </pc:sldChg>
      <pc:sldChg chg="modSp mod">
        <pc:chgData name="April Ibarra" userId="8d789e22-9f83-4daa-a60f-d11266a21113" providerId="ADAL" clId="{80225E48-CD20-4AC6-A458-82D06105DF7F}" dt="2020-11-24T22:27:38.849" v="4055" actId="1076"/>
        <pc:sldMkLst>
          <pc:docMk/>
          <pc:sldMk cId="623873648" sldId="300"/>
        </pc:sldMkLst>
        <pc:spChg chg="mod">
          <ac:chgData name="April Ibarra" userId="8d789e22-9f83-4daa-a60f-d11266a21113" providerId="ADAL" clId="{80225E48-CD20-4AC6-A458-82D06105DF7F}" dt="2020-11-24T22:27:38.849" v="4055" actId="1076"/>
          <ac:spMkLst>
            <pc:docMk/>
            <pc:sldMk cId="623873648" sldId="300"/>
            <ac:spMk id="3" creationId="{00000000-0000-0000-0000-000000000000}"/>
          </ac:spMkLst>
        </pc:spChg>
      </pc:sldChg>
      <pc:sldChg chg="modSp mod">
        <pc:chgData name="April Ibarra" userId="8d789e22-9f83-4daa-a60f-d11266a21113" providerId="ADAL" clId="{80225E48-CD20-4AC6-A458-82D06105DF7F}" dt="2020-11-23T20:11:15.584" v="1318" actId="20577"/>
        <pc:sldMkLst>
          <pc:docMk/>
          <pc:sldMk cId="4003857594" sldId="325"/>
        </pc:sldMkLst>
        <pc:spChg chg="mod">
          <ac:chgData name="April Ibarra" userId="8d789e22-9f83-4daa-a60f-d11266a21113" providerId="ADAL" clId="{80225E48-CD20-4AC6-A458-82D06105DF7F}" dt="2020-11-23T20:11:15.584" v="1318" actId="20577"/>
          <ac:spMkLst>
            <pc:docMk/>
            <pc:sldMk cId="4003857594" sldId="325"/>
            <ac:spMk id="3" creationId="{00000000-0000-0000-0000-000000000000}"/>
          </ac:spMkLst>
        </pc:spChg>
      </pc:sldChg>
      <pc:sldChg chg="modNotesTx">
        <pc:chgData name="April Ibarra" userId="8d789e22-9f83-4daa-a60f-d11266a21113" providerId="ADAL" clId="{80225E48-CD20-4AC6-A458-82D06105DF7F}" dt="2020-11-23T19:58:11.598" v="1177"/>
        <pc:sldMkLst>
          <pc:docMk/>
          <pc:sldMk cId="2803934202" sldId="328"/>
        </pc:sldMkLst>
      </pc:sldChg>
      <pc:sldChg chg="modSp add mod ord">
        <pc:chgData name="April Ibarra" userId="8d789e22-9f83-4daa-a60f-d11266a21113" providerId="ADAL" clId="{80225E48-CD20-4AC6-A458-82D06105DF7F}" dt="2020-11-23T21:09:13.600" v="2864" actId="14100"/>
        <pc:sldMkLst>
          <pc:docMk/>
          <pc:sldMk cId="1925715240" sldId="330"/>
        </pc:sldMkLst>
        <pc:spChg chg="mod">
          <ac:chgData name="April Ibarra" userId="8d789e22-9f83-4daa-a60f-d11266a21113" providerId="ADAL" clId="{80225E48-CD20-4AC6-A458-82D06105DF7F}" dt="2020-11-23T20:11:24.869" v="1320" actId="20577"/>
          <ac:spMkLst>
            <pc:docMk/>
            <pc:sldMk cId="1925715240" sldId="330"/>
            <ac:spMk id="3" creationId="{00000000-0000-0000-0000-000000000000}"/>
          </ac:spMkLst>
        </pc:spChg>
        <pc:spChg chg="mod">
          <ac:chgData name="April Ibarra" userId="8d789e22-9f83-4daa-a60f-d11266a21113" providerId="ADAL" clId="{80225E48-CD20-4AC6-A458-82D06105DF7F}" dt="2020-11-23T21:09:13.600" v="2864" actId="14100"/>
          <ac:spMkLst>
            <pc:docMk/>
            <pc:sldMk cId="1925715240" sldId="330"/>
            <ac:spMk id="5" creationId="{00000000-0000-0000-0000-000000000000}"/>
          </ac:spMkLst>
        </pc:spChg>
      </pc:sldChg>
      <pc:sldChg chg="modSp add mod ord">
        <pc:chgData name="April Ibarra" userId="8d789e22-9f83-4daa-a60f-d11266a21113" providerId="ADAL" clId="{80225E48-CD20-4AC6-A458-82D06105DF7F}" dt="2020-11-23T22:03:36.898" v="4033" actId="1076"/>
        <pc:sldMkLst>
          <pc:docMk/>
          <pc:sldMk cId="1590534974" sldId="343"/>
        </pc:sldMkLst>
        <pc:spChg chg="mod">
          <ac:chgData name="April Ibarra" userId="8d789e22-9f83-4daa-a60f-d11266a21113" providerId="ADAL" clId="{80225E48-CD20-4AC6-A458-82D06105DF7F}" dt="2020-11-23T22:03:36.898" v="4033" actId="1076"/>
          <ac:spMkLst>
            <pc:docMk/>
            <pc:sldMk cId="1590534974" sldId="343"/>
            <ac:spMk id="3" creationId="{00000000-0000-0000-0000-000000000000}"/>
          </ac:spMkLst>
        </pc:spChg>
      </pc:sldChg>
      <pc:sldChg chg="addSp delSp modSp mod">
        <pc:chgData name="April Ibarra" userId="8d789e22-9f83-4daa-a60f-d11266a21113" providerId="ADAL" clId="{80225E48-CD20-4AC6-A458-82D06105DF7F}" dt="2020-11-23T20:59:56.054" v="2543" actId="1076"/>
        <pc:sldMkLst>
          <pc:docMk/>
          <pc:sldMk cId="4189797523" sldId="380"/>
        </pc:sldMkLst>
        <pc:spChg chg="mod">
          <ac:chgData name="April Ibarra" userId="8d789e22-9f83-4daa-a60f-d11266a21113" providerId="ADAL" clId="{80225E48-CD20-4AC6-A458-82D06105DF7F}" dt="2020-11-23T20:59:23.676" v="2538" actId="20577"/>
          <ac:spMkLst>
            <pc:docMk/>
            <pc:sldMk cId="4189797523" sldId="380"/>
            <ac:spMk id="9" creationId="{00000000-0000-0000-0000-000000000000}"/>
          </ac:spMkLst>
        </pc:spChg>
        <pc:spChg chg="mod">
          <ac:chgData name="April Ibarra" userId="8d789e22-9f83-4daa-a60f-d11266a21113" providerId="ADAL" clId="{80225E48-CD20-4AC6-A458-82D06105DF7F}" dt="2020-11-23T20:59:21.738" v="2537" actId="1076"/>
          <ac:spMkLst>
            <pc:docMk/>
            <pc:sldMk cId="4189797523" sldId="380"/>
            <ac:spMk id="16" creationId="{F0F58E70-8BCE-8647-98A4-83FF535BD335}"/>
          </ac:spMkLst>
        </pc:spChg>
        <pc:picChg chg="add mod">
          <ac:chgData name="April Ibarra" userId="8d789e22-9f83-4daa-a60f-d11266a21113" providerId="ADAL" clId="{80225E48-CD20-4AC6-A458-82D06105DF7F}" dt="2020-11-23T20:59:56.054" v="2543" actId="1076"/>
          <ac:picMkLst>
            <pc:docMk/>
            <pc:sldMk cId="4189797523" sldId="380"/>
            <ac:picMk id="4" creationId="{1956B35C-DA6F-495A-9F74-8FD1DB0D3208}"/>
          </ac:picMkLst>
        </pc:picChg>
        <pc:picChg chg="del">
          <ac:chgData name="April Ibarra" userId="8d789e22-9f83-4daa-a60f-d11266a21113" providerId="ADAL" clId="{80225E48-CD20-4AC6-A458-82D06105DF7F}" dt="2020-11-23T20:59:02.754" v="2532" actId="478"/>
          <ac:picMkLst>
            <pc:docMk/>
            <pc:sldMk cId="4189797523" sldId="380"/>
            <ac:picMk id="5" creationId="{6A6ED49D-F7EC-6647-A49F-3EA545C69A71}"/>
          </ac:picMkLst>
        </pc:picChg>
      </pc:sldChg>
      <pc:sldChg chg="delSp modSp mod">
        <pc:chgData name="April Ibarra" userId="8d789e22-9f83-4daa-a60f-d11266a21113" providerId="ADAL" clId="{80225E48-CD20-4AC6-A458-82D06105DF7F}" dt="2020-11-23T20:12:06.501" v="1323" actId="478"/>
        <pc:sldMkLst>
          <pc:docMk/>
          <pc:sldMk cId="2429221659" sldId="395"/>
        </pc:sldMkLst>
        <pc:spChg chg="del mod">
          <ac:chgData name="April Ibarra" userId="8d789e22-9f83-4daa-a60f-d11266a21113" providerId="ADAL" clId="{80225E48-CD20-4AC6-A458-82D06105DF7F}" dt="2020-11-23T20:12:06.501" v="1323" actId="478"/>
          <ac:spMkLst>
            <pc:docMk/>
            <pc:sldMk cId="2429221659" sldId="395"/>
            <ac:spMk id="11" creationId="{58C7578B-DD65-4D4E-A816-EA72FB51D3F3}"/>
          </ac:spMkLst>
        </pc:spChg>
      </pc:sldChg>
      <pc:sldChg chg="ord">
        <pc:chgData name="April Ibarra" userId="8d789e22-9f83-4daa-a60f-d11266a21113" providerId="ADAL" clId="{80225E48-CD20-4AC6-A458-82D06105DF7F}" dt="2020-11-23T21:38:52.748" v="3983"/>
        <pc:sldMkLst>
          <pc:docMk/>
          <pc:sldMk cId="2512131121" sldId="414"/>
        </pc:sldMkLst>
      </pc:sldChg>
      <pc:sldChg chg="del">
        <pc:chgData name="April Ibarra" userId="8d789e22-9f83-4daa-a60f-d11266a21113" providerId="ADAL" clId="{80225E48-CD20-4AC6-A458-82D06105DF7F}" dt="2020-11-23T20:29:17.389" v="1458" actId="47"/>
        <pc:sldMkLst>
          <pc:docMk/>
          <pc:sldMk cId="4283432329" sldId="418"/>
        </pc:sldMkLst>
      </pc:sldChg>
      <pc:sldChg chg="del">
        <pc:chgData name="April Ibarra" userId="8d789e22-9f83-4daa-a60f-d11266a21113" providerId="ADAL" clId="{80225E48-CD20-4AC6-A458-82D06105DF7F}" dt="2020-11-23T20:29:17.978" v="1459" actId="47"/>
        <pc:sldMkLst>
          <pc:docMk/>
          <pc:sldMk cId="2614836615" sldId="419"/>
        </pc:sldMkLst>
      </pc:sldChg>
      <pc:sldChg chg="del">
        <pc:chgData name="April Ibarra" userId="8d789e22-9f83-4daa-a60f-d11266a21113" providerId="ADAL" clId="{80225E48-CD20-4AC6-A458-82D06105DF7F}" dt="2020-11-23T20:29:18.601" v="1460" actId="47"/>
        <pc:sldMkLst>
          <pc:docMk/>
          <pc:sldMk cId="857421201" sldId="421"/>
        </pc:sldMkLst>
      </pc:sldChg>
      <pc:sldChg chg="modSp del mod">
        <pc:chgData name="April Ibarra" userId="8d789e22-9f83-4daa-a60f-d11266a21113" providerId="ADAL" clId="{80225E48-CD20-4AC6-A458-82D06105DF7F}" dt="2020-11-23T20:28:00.889" v="1433" actId="47"/>
        <pc:sldMkLst>
          <pc:docMk/>
          <pc:sldMk cId="3722802665" sldId="423"/>
        </pc:sldMkLst>
        <pc:spChg chg="mod">
          <ac:chgData name="April Ibarra" userId="8d789e22-9f83-4daa-a60f-d11266a21113" providerId="ADAL" clId="{80225E48-CD20-4AC6-A458-82D06105DF7F}" dt="2020-11-23T20:25:55.224" v="1431" actId="27636"/>
          <ac:spMkLst>
            <pc:docMk/>
            <pc:sldMk cId="3722802665" sldId="423"/>
            <ac:spMk id="2" creationId="{49731DF5-9F02-4751-8C8A-61E49122EBDC}"/>
          </ac:spMkLst>
        </pc:spChg>
        <pc:spChg chg="mod">
          <ac:chgData name="April Ibarra" userId="8d789e22-9f83-4daa-a60f-d11266a21113" providerId="ADAL" clId="{80225E48-CD20-4AC6-A458-82D06105DF7F}" dt="2020-11-23T20:25:59.413" v="1432" actId="1076"/>
          <ac:spMkLst>
            <pc:docMk/>
            <pc:sldMk cId="3722802665" sldId="423"/>
            <ac:spMk id="3" creationId="{B3B558E7-2370-4FF1-AFB4-31240A3935A2}"/>
          </ac:spMkLst>
        </pc:spChg>
      </pc:sldChg>
      <pc:sldChg chg="modSp mod">
        <pc:chgData name="April Ibarra" userId="8d789e22-9f83-4daa-a60f-d11266a21113" providerId="ADAL" clId="{80225E48-CD20-4AC6-A458-82D06105DF7F}" dt="2020-11-23T20:28:49.922" v="1457" actId="20577"/>
        <pc:sldMkLst>
          <pc:docMk/>
          <pc:sldMk cId="187036635" sldId="424"/>
        </pc:sldMkLst>
        <pc:spChg chg="mod">
          <ac:chgData name="April Ibarra" userId="8d789e22-9f83-4daa-a60f-d11266a21113" providerId="ADAL" clId="{80225E48-CD20-4AC6-A458-82D06105DF7F}" dt="2020-11-23T20:16:02.172" v="1408" actId="20577"/>
          <ac:spMkLst>
            <pc:docMk/>
            <pc:sldMk cId="187036635" sldId="424"/>
            <ac:spMk id="2" creationId="{49731DF5-9F02-4751-8C8A-61E49122EBDC}"/>
          </ac:spMkLst>
        </pc:spChg>
        <pc:spChg chg="mod">
          <ac:chgData name="April Ibarra" userId="8d789e22-9f83-4daa-a60f-d11266a21113" providerId="ADAL" clId="{80225E48-CD20-4AC6-A458-82D06105DF7F}" dt="2020-11-23T20:28:49.922" v="1457" actId="20577"/>
          <ac:spMkLst>
            <pc:docMk/>
            <pc:sldMk cId="187036635" sldId="424"/>
            <ac:spMk id="3" creationId="{B3B558E7-2370-4FF1-AFB4-31240A3935A2}"/>
          </ac:spMkLst>
        </pc:spChg>
      </pc:sldChg>
      <pc:sldChg chg="addSp delSp modSp mod modClrScheme chgLayout">
        <pc:chgData name="April Ibarra" userId="8d789e22-9f83-4daa-a60f-d11266a21113" providerId="ADAL" clId="{80225E48-CD20-4AC6-A458-82D06105DF7F}" dt="2020-11-23T20:58:22.568" v="2494" actId="700"/>
        <pc:sldMkLst>
          <pc:docMk/>
          <pc:sldMk cId="474595146" sldId="425"/>
        </pc:sldMkLst>
        <pc:spChg chg="add del mod ord">
          <ac:chgData name="April Ibarra" userId="8d789e22-9f83-4daa-a60f-d11266a21113" providerId="ADAL" clId="{80225E48-CD20-4AC6-A458-82D06105DF7F}" dt="2020-11-23T20:58:22.568" v="2494" actId="700"/>
          <ac:spMkLst>
            <pc:docMk/>
            <pc:sldMk cId="474595146" sldId="425"/>
            <ac:spMk id="2" creationId="{8CD43B48-37B9-4E5C-A4DD-5BA329C64A00}"/>
          </ac:spMkLst>
        </pc:spChg>
        <pc:spChg chg="add del mod ord">
          <ac:chgData name="April Ibarra" userId="8d789e22-9f83-4daa-a60f-d11266a21113" providerId="ADAL" clId="{80225E48-CD20-4AC6-A458-82D06105DF7F}" dt="2020-11-23T20:58:22.568" v="2494" actId="700"/>
          <ac:spMkLst>
            <pc:docMk/>
            <pc:sldMk cId="474595146" sldId="425"/>
            <ac:spMk id="3" creationId="{21F73C1D-FE94-40C4-943E-726A0F4B2BBC}"/>
          </ac:spMkLst>
        </pc:spChg>
      </pc:sldChg>
      <pc:sldChg chg="addSp modSp new mod ord modClrScheme chgLayout">
        <pc:chgData name="April Ibarra" userId="8d789e22-9f83-4daa-a60f-d11266a21113" providerId="ADAL" clId="{80225E48-CD20-4AC6-A458-82D06105DF7F}" dt="2020-11-23T21:39:26.887" v="4032" actId="20577"/>
        <pc:sldMkLst>
          <pc:docMk/>
          <pc:sldMk cId="2219226967" sldId="426"/>
        </pc:sldMkLst>
        <pc:spChg chg="mod ord">
          <ac:chgData name="April Ibarra" userId="8d789e22-9f83-4daa-a60f-d11266a21113" providerId="ADAL" clId="{80225E48-CD20-4AC6-A458-82D06105DF7F}" dt="2020-11-23T20:31:41.914" v="1478" actId="700"/>
          <ac:spMkLst>
            <pc:docMk/>
            <pc:sldMk cId="2219226967" sldId="426"/>
            <ac:spMk id="2" creationId="{BBD0C983-8E98-41B7-A381-DCBE943CD156}"/>
          </ac:spMkLst>
        </pc:spChg>
        <pc:spChg chg="add mod ord">
          <ac:chgData name="April Ibarra" userId="8d789e22-9f83-4daa-a60f-d11266a21113" providerId="ADAL" clId="{80225E48-CD20-4AC6-A458-82D06105DF7F}" dt="2020-11-23T21:39:26.887" v="4032" actId="20577"/>
          <ac:spMkLst>
            <pc:docMk/>
            <pc:sldMk cId="2219226967" sldId="426"/>
            <ac:spMk id="3" creationId="{4AC8D331-D988-4EAD-8647-AC4735F6767B}"/>
          </ac:spMkLst>
        </pc:spChg>
      </pc:sldChg>
      <pc:sldChg chg="addSp delSp modSp new mod ord modClrScheme chgLayout">
        <pc:chgData name="April Ibarra" userId="8d789e22-9f83-4daa-a60f-d11266a21113" providerId="ADAL" clId="{80225E48-CD20-4AC6-A458-82D06105DF7F}" dt="2020-11-23T22:07:54.613" v="4047" actId="20577"/>
        <pc:sldMkLst>
          <pc:docMk/>
          <pc:sldMk cId="3105580385" sldId="427"/>
        </pc:sldMkLst>
        <pc:spChg chg="del mod ord">
          <ac:chgData name="April Ibarra" userId="8d789e22-9f83-4daa-a60f-d11266a21113" providerId="ADAL" clId="{80225E48-CD20-4AC6-A458-82D06105DF7F}" dt="2020-11-23T20:58:26.465" v="2496" actId="700"/>
          <ac:spMkLst>
            <pc:docMk/>
            <pc:sldMk cId="3105580385" sldId="427"/>
            <ac:spMk id="2" creationId="{CD0EE410-4C94-4A40-A8CF-836716BA3BAC}"/>
          </ac:spMkLst>
        </pc:spChg>
        <pc:spChg chg="add mod ord">
          <ac:chgData name="April Ibarra" userId="8d789e22-9f83-4daa-a60f-d11266a21113" providerId="ADAL" clId="{80225E48-CD20-4AC6-A458-82D06105DF7F}" dt="2020-11-23T21:17:18.385" v="3082" actId="20577"/>
          <ac:spMkLst>
            <pc:docMk/>
            <pc:sldMk cId="3105580385" sldId="427"/>
            <ac:spMk id="3" creationId="{FA83CA10-A3AC-460C-BED4-7F39E4A6E3F9}"/>
          </ac:spMkLst>
        </pc:spChg>
        <pc:spChg chg="add mod ord">
          <ac:chgData name="April Ibarra" userId="8d789e22-9f83-4daa-a60f-d11266a21113" providerId="ADAL" clId="{80225E48-CD20-4AC6-A458-82D06105DF7F}" dt="2020-11-23T22:07:54.613" v="4047" actId="20577"/>
          <ac:spMkLst>
            <pc:docMk/>
            <pc:sldMk cId="3105580385" sldId="427"/>
            <ac:spMk id="4" creationId="{97CE6AFB-8807-4C46-801A-BFE3241A7C4C}"/>
          </ac:spMkLst>
        </pc:spChg>
        <pc:spChg chg="add mod">
          <ac:chgData name="April Ibarra" userId="8d789e22-9f83-4daa-a60f-d11266a21113" providerId="ADAL" clId="{80225E48-CD20-4AC6-A458-82D06105DF7F}" dt="2020-11-23T21:10:09.855" v="2946" actId="20577"/>
          <ac:spMkLst>
            <pc:docMk/>
            <pc:sldMk cId="3105580385" sldId="427"/>
            <ac:spMk id="5" creationId="{ABC23538-4E70-4A0E-B112-8FBC1772B0CE}"/>
          </ac:spMkLst>
        </pc:spChg>
      </pc:sldChg>
      <pc:sldChg chg="addSp delSp modSp add mod ord modClrScheme chgLayout">
        <pc:chgData name="April Ibarra" userId="8d789e22-9f83-4daa-a60f-d11266a21113" providerId="ADAL" clId="{80225E48-CD20-4AC6-A458-82D06105DF7F}" dt="2020-11-23T21:36:07.873" v="3973" actId="1076"/>
        <pc:sldMkLst>
          <pc:docMk/>
          <pc:sldMk cId="66776380" sldId="428"/>
        </pc:sldMkLst>
        <pc:spChg chg="add mod ord">
          <ac:chgData name="April Ibarra" userId="8d789e22-9f83-4daa-a60f-d11266a21113" providerId="ADAL" clId="{80225E48-CD20-4AC6-A458-82D06105DF7F}" dt="2020-11-23T21:35:58.907" v="3969" actId="27636"/>
          <ac:spMkLst>
            <pc:docMk/>
            <pc:sldMk cId="66776380" sldId="428"/>
            <ac:spMk id="3" creationId="{F640A5B1-19DE-4665-BF39-3F1688DE6C4A}"/>
          </ac:spMkLst>
        </pc:spChg>
        <pc:spChg chg="mod ord">
          <ac:chgData name="April Ibarra" userId="8d789e22-9f83-4daa-a60f-d11266a21113" providerId="ADAL" clId="{80225E48-CD20-4AC6-A458-82D06105DF7F}" dt="2020-11-23T21:33:28.185" v="3598" actId="700"/>
          <ac:spMkLst>
            <pc:docMk/>
            <pc:sldMk cId="66776380" sldId="428"/>
            <ac:spMk id="4" creationId="{00000000-0000-0000-0000-000000000000}"/>
          </ac:spMkLst>
        </pc:spChg>
        <pc:spChg chg="del mod">
          <ac:chgData name="April Ibarra" userId="8d789e22-9f83-4daa-a60f-d11266a21113" providerId="ADAL" clId="{80225E48-CD20-4AC6-A458-82D06105DF7F}" dt="2020-11-23T21:33:43.169" v="3602" actId="478"/>
          <ac:spMkLst>
            <pc:docMk/>
            <pc:sldMk cId="66776380" sldId="428"/>
            <ac:spMk id="5" creationId="{00000000-0000-0000-0000-000000000000}"/>
          </ac:spMkLst>
        </pc:spChg>
        <pc:spChg chg="mod">
          <ac:chgData name="April Ibarra" userId="8d789e22-9f83-4daa-a60f-d11266a21113" providerId="ADAL" clId="{80225E48-CD20-4AC6-A458-82D06105DF7F}" dt="2020-11-23T21:31:30.157" v="3588" actId="1076"/>
          <ac:spMkLst>
            <pc:docMk/>
            <pc:sldMk cId="66776380" sldId="428"/>
            <ac:spMk id="6" creationId="{00000000-0000-0000-0000-000000000000}"/>
          </ac:spMkLst>
        </pc:spChg>
        <pc:spChg chg="del mod ord">
          <ac:chgData name="April Ibarra" userId="8d789e22-9f83-4daa-a60f-d11266a21113" providerId="ADAL" clId="{80225E48-CD20-4AC6-A458-82D06105DF7F}" dt="2020-11-23T21:33:28.185" v="3598" actId="700"/>
          <ac:spMkLst>
            <pc:docMk/>
            <pc:sldMk cId="66776380" sldId="428"/>
            <ac:spMk id="7" creationId="{96DCB88F-59AD-445A-9FC5-06466D3FE552}"/>
          </ac:spMkLst>
        </pc:spChg>
        <pc:picChg chg="mod">
          <ac:chgData name="April Ibarra" userId="8d789e22-9f83-4daa-a60f-d11266a21113" providerId="ADAL" clId="{80225E48-CD20-4AC6-A458-82D06105DF7F}" dt="2020-11-23T21:36:07.873" v="3973" actId="1076"/>
          <ac:picMkLst>
            <pc:docMk/>
            <pc:sldMk cId="66776380" sldId="428"/>
            <ac:picMk id="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452713F-18E5-4192-8D90-2ECC85D1F4D6}" type="datetimeFigureOut">
              <a:rPr lang="en-US" smtClean="0"/>
              <a:t>11/24/2020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C3135A-8C40-45FF-92CC-B61F3B9EF10F}" type="slidenum">
              <a:rPr lang="en-US" smtClean="0"/>
              <a:t>‹#›</a:t>
            </a:fld>
            <a:endParaRPr lang="en-US" dirty="0"/>
          </a:p>
        </p:txBody>
      </p:sp>
    </p:spTree>
    <p:extLst>
      <p:ext uri="{BB962C8B-B14F-4D97-AF65-F5344CB8AC3E}">
        <p14:creationId xmlns:p14="http://schemas.microsoft.com/office/powerpoint/2010/main" val="2348399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a:noFill/>
          </a:ln>
          <a:effectLst/>
        </p:spPr>
        <p:txBody>
          <a:bodyPr vert="horz" wrap="square" lIns="93177" tIns="46589" rIns="93177" bIns="46589" numCol="1" anchor="t" anchorCtr="0" compatLnSpc="1">
            <a:prstTxWarp prst="textNoShape">
              <a:avLst/>
            </a:prstTxWarp>
          </a:bodyPr>
          <a:lstStyle>
            <a:lvl1pPr>
              <a:spcBef>
                <a:spcPct val="0"/>
              </a:spcBef>
              <a:defRPr/>
            </a:lvl1pPr>
          </a:lstStyle>
          <a:p>
            <a:pPr>
              <a:defRPr/>
            </a:pPr>
            <a:endParaRPr lang="en-US" dirty="0"/>
          </a:p>
        </p:txBody>
      </p:sp>
      <p:sp>
        <p:nvSpPr>
          <p:cNvPr id="6147" name="Rectangle 3"/>
          <p:cNvSpPr>
            <a:spLocks noGrp="1" noChangeArrowheads="1"/>
          </p:cNvSpPr>
          <p:nvPr>
            <p:ph type="dt" idx="1"/>
          </p:nvPr>
        </p:nvSpPr>
        <p:spPr bwMode="auto">
          <a:xfrm>
            <a:off x="3972560" y="0"/>
            <a:ext cx="3037840" cy="464820"/>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a:spcBef>
                <a:spcPct val="0"/>
              </a:spcBef>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4720" y="4415790"/>
            <a:ext cx="5140960" cy="4183380"/>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1580"/>
            <a:ext cx="3037840" cy="464820"/>
          </a:xfrm>
          <a:prstGeom prst="rect">
            <a:avLst/>
          </a:prstGeom>
          <a:noFill/>
          <a:ln>
            <a:noFill/>
          </a:ln>
          <a:effectLst/>
        </p:spPr>
        <p:txBody>
          <a:bodyPr vert="horz" wrap="square" lIns="93177" tIns="46589" rIns="93177" bIns="46589" numCol="1" anchor="b" anchorCtr="0" compatLnSpc="1">
            <a:prstTxWarp prst="textNoShape">
              <a:avLst/>
            </a:prstTxWarp>
          </a:bodyPr>
          <a:lstStyle>
            <a:lvl1pPr>
              <a:spcBef>
                <a:spcPct val="0"/>
              </a:spcBef>
              <a:defRPr/>
            </a:lvl1pPr>
          </a:lstStyle>
          <a:p>
            <a:pPr>
              <a:defRPr/>
            </a:pPr>
            <a:endParaRPr lang="en-US" dirty="0"/>
          </a:p>
        </p:txBody>
      </p:sp>
      <p:sp>
        <p:nvSpPr>
          <p:cNvPr id="6151" name="Rectangle 7"/>
          <p:cNvSpPr>
            <a:spLocks noGrp="1" noChangeArrowheads="1"/>
          </p:cNvSpPr>
          <p:nvPr>
            <p:ph type="sldNum" sz="quarter" idx="5"/>
          </p:nvPr>
        </p:nvSpPr>
        <p:spPr bwMode="auto">
          <a:xfrm>
            <a:off x="3972560" y="8831580"/>
            <a:ext cx="3037840" cy="464820"/>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a:spcBef>
                <a:spcPct val="0"/>
              </a:spcBef>
              <a:defRPr/>
            </a:lvl1pPr>
          </a:lstStyle>
          <a:p>
            <a:pPr>
              <a:defRPr/>
            </a:pPr>
            <a:fld id="{58250E90-081E-4098-946D-D8ABAA97F084}" type="slidenum">
              <a:rPr lang="en-US"/>
              <a:pPr>
                <a:defRPr/>
              </a:pPr>
              <a:t>‹#›</a:t>
            </a:fld>
            <a:endParaRPr lang="en-US" dirty="0"/>
          </a:p>
        </p:txBody>
      </p:sp>
    </p:spTree>
    <p:extLst>
      <p:ext uri="{BB962C8B-B14F-4D97-AF65-F5344CB8AC3E}">
        <p14:creationId xmlns:p14="http://schemas.microsoft.com/office/powerpoint/2010/main" val="221903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57066" indent="-291179" eaLnBrk="0" hangingPunct="0">
              <a:defRPr sz="1200">
                <a:solidFill>
                  <a:schemeClr val="tx1"/>
                </a:solidFill>
                <a:latin typeface="Times New Roman" pitchFamily="18" charset="0"/>
              </a:defRPr>
            </a:lvl2pPr>
            <a:lvl3pPr marL="1164717" indent="-232943" eaLnBrk="0" hangingPunct="0">
              <a:defRPr sz="1200">
                <a:solidFill>
                  <a:schemeClr val="tx1"/>
                </a:solidFill>
                <a:latin typeface="Times New Roman" pitchFamily="18" charset="0"/>
              </a:defRPr>
            </a:lvl3pPr>
            <a:lvl4pPr marL="1630604" indent="-232943" eaLnBrk="0" hangingPunct="0">
              <a:defRPr sz="1200">
                <a:solidFill>
                  <a:schemeClr val="tx1"/>
                </a:solidFill>
                <a:latin typeface="Times New Roman" pitchFamily="18" charset="0"/>
              </a:defRPr>
            </a:lvl4pPr>
            <a:lvl5pPr marL="2096491" indent="-232943" eaLnBrk="0" hangingPunct="0">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fld id="{72E51C94-80C2-45FD-AD06-7EBC9DD0AFF6}" type="slidenum">
              <a:rPr lang="en-US" smtClean="0"/>
              <a:pPr eaLnBrk="1" hangingPunct="1"/>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856827" y="4493260"/>
            <a:ext cx="5374640" cy="41059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-Research: 80 million Americans are reportedly conversation avoiders, </a:t>
            </a:r>
          </a:p>
          <a:p>
            <a:r>
              <a:rPr lang="en-US" dirty="0"/>
              <a:t>-haven’t talked about any important end-of-life issues with their parents or children, or have talked about just one issue. </a:t>
            </a:r>
          </a:p>
          <a:p>
            <a:r>
              <a:rPr lang="en-US" dirty="0"/>
              <a:t>-70% of family conversation about aging are prompted by an event such as a health crisis or other emergency. </a:t>
            </a:r>
          </a:p>
          <a:p>
            <a:r>
              <a:rPr lang="en-US" dirty="0"/>
              <a:t>-conversations are highly personal and often emotional</a:t>
            </a:r>
          </a:p>
          <a:p>
            <a:r>
              <a:rPr lang="en-US" dirty="0"/>
              <a:t>-they can help ensure that the older adult ages in way that best </a:t>
            </a:r>
            <a:r>
              <a:rPr lang="en-US" b="1" dirty="0"/>
              <a:t>aligns</a:t>
            </a:r>
            <a:r>
              <a:rPr lang="en-US" dirty="0"/>
              <a:t> with your wishes. </a:t>
            </a:r>
          </a:p>
        </p:txBody>
      </p:sp>
    </p:spTree>
    <p:extLst>
      <p:ext uri="{BB962C8B-B14F-4D97-AF65-F5344CB8AC3E}">
        <p14:creationId xmlns:p14="http://schemas.microsoft.com/office/powerpoint/2010/main" val="207402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57066" indent="-291179" eaLnBrk="0" hangingPunct="0">
              <a:defRPr sz="1200">
                <a:solidFill>
                  <a:schemeClr val="tx1"/>
                </a:solidFill>
                <a:latin typeface="Times New Roman" pitchFamily="18" charset="0"/>
              </a:defRPr>
            </a:lvl2pPr>
            <a:lvl3pPr marL="1164717" indent="-232943" eaLnBrk="0" hangingPunct="0">
              <a:defRPr sz="1200">
                <a:solidFill>
                  <a:schemeClr val="tx1"/>
                </a:solidFill>
                <a:latin typeface="Times New Roman" pitchFamily="18" charset="0"/>
              </a:defRPr>
            </a:lvl3pPr>
            <a:lvl4pPr marL="1630604" indent="-232943" eaLnBrk="0" hangingPunct="0">
              <a:defRPr sz="1200">
                <a:solidFill>
                  <a:schemeClr val="tx1"/>
                </a:solidFill>
                <a:latin typeface="Times New Roman" pitchFamily="18" charset="0"/>
              </a:defRPr>
            </a:lvl4pPr>
            <a:lvl5pPr marL="2096491" indent="-232943" eaLnBrk="0" hangingPunct="0">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fld id="{766932E7-ABCB-42E4-A8EB-A3B1451795E3}" type="slidenum">
              <a:rPr lang="en-US" smtClean="0"/>
              <a:pPr eaLnBrk="1" hangingPunct="1"/>
              <a:t>11</a:t>
            </a:fld>
            <a:endParaRPr lang="en-US"/>
          </a:p>
        </p:txBody>
      </p:sp>
      <p:sp>
        <p:nvSpPr>
          <p:cNvPr id="32771" name="Rectangle 2"/>
          <p:cNvSpPr>
            <a:spLocks noGrp="1" noRot="1" noChangeAspect="1" noChangeArrowheads="1" noTextEdit="1"/>
          </p:cNvSpPr>
          <p:nvPr>
            <p:ph type="sldImg"/>
          </p:nvPr>
        </p:nvSpPr>
        <p:spPr>
          <a:xfrm>
            <a:off x="1541463" y="696913"/>
            <a:ext cx="3927475" cy="2944812"/>
          </a:xfrm>
          <a:ln/>
        </p:spPr>
      </p:sp>
      <p:sp>
        <p:nvSpPr>
          <p:cNvPr id="32772" name="Rectangle 3"/>
          <p:cNvSpPr>
            <a:spLocks noGrp="1" noChangeArrowheads="1"/>
          </p:cNvSpPr>
          <p:nvPr>
            <p:ph type="body" idx="1"/>
          </p:nvPr>
        </p:nvSpPr>
        <p:spPr>
          <a:xfrm>
            <a:off x="389467" y="4338320"/>
            <a:ext cx="6153573" cy="44157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spcBef>
                <a:spcPts val="0"/>
              </a:spcBef>
              <a:spcAft>
                <a:spcPts val="0"/>
              </a:spcAft>
              <a:buClr>
                <a:schemeClr val="accent6"/>
              </a:buClr>
              <a:buFont typeface="Arial" panose="020B0604020202020204" pitchFamily="34" charset="0"/>
              <a:buNone/>
            </a:pPr>
            <a:r>
              <a:rPr lang="en-US" sz="2400" b="0" dirty="0">
                <a:solidFill>
                  <a:schemeClr val="accent5"/>
                </a:solidFill>
              </a:rPr>
              <a:t>When you add up the total amount spend on long term care in the U.S., it is estimated to be </a:t>
            </a:r>
            <a:r>
              <a:rPr lang="en-US" sz="2400" b="1" dirty="0">
                <a:solidFill>
                  <a:schemeClr val="accent5"/>
                </a:solidFill>
              </a:rPr>
              <a:t>$450 billion </a:t>
            </a:r>
            <a:r>
              <a:rPr lang="en-US" sz="2400" dirty="0">
                <a:solidFill>
                  <a:schemeClr val="tx1">
                    <a:lumMod val="65000"/>
                    <a:lumOff val="35000"/>
                  </a:schemeClr>
                </a:solidFill>
              </a:rPr>
              <a:t>a year.</a:t>
            </a:r>
          </a:p>
          <a:p>
            <a:pPr lvl="0">
              <a:spcBef>
                <a:spcPts val="0"/>
              </a:spcBef>
              <a:spcAft>
                <a:spcPts val="0"/>
              </a:spcAft>
              <a:buClr>
                <a:schemeClr val="accent6"/>
              </a:buClr>
              <a:buFont typeface="Arial" panose="020B0604020202020204" pitchFamily="34" charset="0"/>
              <a:buNone/>
            </a:pPr>
            <a:r>
              <a:rPr lang="en-US" sz="2400" dirty="0">
                <a:solidFill>
                  <a:schemeClr val="tx1">
                    <a:lumMod val="65000"/>
                    <a:lumOff val="35000"/>
                  </a:schemeClr>
                </a:solidFill>
              </a:rPr>
              <a:t>The reality is </a:t>
            </a:r>
            <a:r>
              <a:rPr lang="en-US" sz="2400" b="1" dirty="0">
                <a:solidFill>
                  <a:schemeClr val="accent4"/>
                </a:solidFill>
              </a:rPr>
              <a:t>70% </a:t>
            </a:r>
            <a:r>
              <a:rPr lang="en-US" sz="2400" dirty="0">
                <a:solidFill>
                  <a:schemeClr val="tx1">
                    <a:lumMod val="65000"/>
                    <a:lumOff val="35000"/>
                  </a:schemeClr>
                </a:solidFill>
              </a:rPr>
              <a:t>of Americans who reach age 65 will be unable to care for themselves without assistance at some point. And with the growing aging population, that $450B is only going to grow</a:t>
            </a:r>
          </a:p>
          <a:p>
            <a:pPr marL="0" lvl="0" indent="0">
              <a:spcBef>
                <a:spcPts val="0"/>
              </a:spcBef>
              <a:spcAft>
                <a:spcPts val="0"/>
              </a:spcAft>
              <a:buClr>
                <a:schemeClr val="accent6"/>
              </a:buClr>
              <a:buNone/>
            </a:pPr>
            <a:r>
              <a:rPr lang="en-US" sz="2400" b="1" dirty="0">
                <a:solidFill>
                  <a:schemeClr val="tx1">
                    <a:lumMod val="65000"/>
                    <a:lumOff val="35000"/>
                  </a:schemeClr>
                </a:solidFill>
              </a:rPr>
              <a:t>Transition: next I will review some national averages for the cost of various types of care…</a:t>
            </a:r>
          </a:p>
          <a:p>
            <a:pPr marR="0" lvl="0" algn="l" defTabSz="914400" rtl="0" eaLnBrk="1" fontAlgn="base" latinLnBrk="0" hangingPunct="1">
              <a:lnSpc>
                <a:spcPct val="100000"/>
              </a:lnSpc>
              <a:spcBef>
                <a:spcPct val="20000"/>
              </a:spcBef>
              <a:spcAft>
                <a:spcPct val="0"/>
              </a:spcAft>
              <a:buClr>
                <a:schemeClr val="accent6"/>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tx1">
                  <a:lumMod val="65000"/>
                  <a:lumOff val="35000"/>
                </a:schemeClr>
              </a:solidFill>
              <a:effectLst/>
              <a:uLnTx/>
              <a:uFillTx/>
              <a:latin typeface="Times New Roman"/>
            </a:endParaRPr>
          </a:p>
          <a:p>
            <a:pPr marL="171450" indent="-171450">
              <a:buFont typeface="Arial" panose="020B0604020202020204" pitchFamily="34" charset="0"/>
              <a:buChar char="•"/>
            </a:pPr>
            <a:endParaRPr lang="en-US" sz="1200" b="1" kern="1200" baseline="0" dirty="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100" b="0" dirty="0"/>
              <a:t>Source website: https://www.washingtonpost.com/opinions/who-will-care-for-americas-aging-population/2013/11/21/2609df64-4657-11e3-a196-3544a03c2351_story.html?utm_term=.5368bd89ff61</a:t>
            </a:r>
          </a:p>
        </p:txBody>
      </p:sp>
    </p:spTree>
    <p:extLst>
      <p:ext uri="{BB962C8B-B14F-4D97-AF65-F5344CB8AC3E}">
        <p14:creationId xmlns:p14="http://schemas.microsoft.com/office/powerpoint/2010/main" val="187830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When an older adult needs assistance, family members are typically the first to step in and help. However, there are fewer family caregivers available to help. For every 1 older adult </a:t>
            </a:r>
            <a:r>
              <a:rPr lang="en-US" sz="2000" dirty="0"/>
              <a:t>today, there are on average 7 family members available to support, however, that number will shrinking to 4:1 by 2030 and 3:1 by 2050</a:t>
            </a:r>
          </a:p>
          <a:p>
            <a:r>
              <a:rPr lang="en-US" sz="2400" dirty="0"/>
              <a:t>There is also a growing Distance between family members with </a:t>
            </a:r>
            <a:r>
              <a:rPr lang="en-US" sz="2000" dirty="0"/>
              <a:t>one or more adult children live on average more than 280 miles from their aging parent.3</a:t>
            </a:r>
          </a:p>
          <a:p>
            <a:r>
              <a:rPr lang="en-US" sz="2000" dirty="0"/>
              <a:t>When families are considering to assist their aging loved one… here are some important things to consider….</a:t>
            </a:r>
          </a:p>
          <a:p>
            <a:pPr lvl="1">
              <a:buClr>
                <a:schemeClr val="accent6"/>
              </a:buClr>
              <a:buFont typeface="Wingdings" panose="05000000000000000000" pitchFamily="2" charset="2"/>
              <a:buChar char="§"/>
            </a:pPr>
            <a:r>
              <a:rPr lang="en-US" sz="2400" dirty="0"/>
              <a:t>Who all is available to care? - Local and long-distance caregivers that can contribute in ways that do not require hands on support. Like ordering supplies online.</a:t>
            </a:r>
          </a:p>
          <a:p>
            <a:pPr lvl="1">
              <a:buClr>
                <a:schemeClr val="accent6"/>
              </a:buClr>
              <a:buFont typeface="Wingdings" panose="05000000000000000000" pitchFamily="2" charset="2"/>
              <a:buChar char="§"/>
            </a:pPr>
            <a:r>
              <a:rPr lang="en-US" sz="2400" dirty="0"/>
              <a:t>How much time do they have to provide care?</a:t>
            </a:r>
          </a:p>
          <a:p>
            <a:pPr lvl="1">
              <a:buClr>
                <a:schemeClr val="accent6"/>
              </a:buClr>
              <a:buFont typeface="Wingdings" panose="05000000000000000000" pitchFamily="2" charset="2"/>
              <a:buChar char="§"/>
            </a:pPr>
            <a:r>
              <a:rPr lang="en-US" sz="2400" dirty="0"/>
              <a:t>Are they close enough to provide consistent care?</a:t>
            </a:r>
          </a:p>
          <a:p>
            <a:pPr lvl="1">
              <a:buClr>
                <a:schemeClr val="accent6"/>
              </a:buClr>
              <a:buFont typeface="Wingdings" panose="05000000000000000000" pitchFamily="2" charset="2"/>
              <a:buChar char="§"/>
            </a:pPr>
            <a:r>
              <a:rPr lang="en-US" sz="2400" dirty="0"/>
              <a:t>Do they have the financial resources? - Some may not have financial resources but have time and some may not have time but have financial resources.</a:t>
            </a:r>
          </a:p>
          <a:p>
            <a:pPr lvl="1">
              <a:buClr>
                <a:schemeClr val="accent6"/>
              </a:buClr>
              <a:buFont typeface="Wingdings" panose="05000000000000000000" pitchFamily="2" charset="2"/>
              <a:buChar char="§"/>
            </a:pPr>
            <a:r>
              <a:rPr lang="en-US" sz="2400" dirty="0"/>
              <a:t>Will they feel comfortable providing all types of care? – for example: hands on bathing assistance may not be something family is comfortable with. That may be one area of support that a family hires professional in home care to help with.</a:t>
            </a:r>
          </a:p>
          <a:p>
            <a:pPr lvl="0">
              <a:buClr>
                <a:schemeClr val="accent6"/>
              </a:buClr>
              <a:buFont typeface="Wingdings" panose="05000000000000000000" pitchFamily="2" charset="2"/>
              <a:buNone/>
            </a:pPr>
            <a:r>
              <a:rPr lang="en-US" sz="2400" b="1" dirty="0"/>
              <a:t>Transitions: </a:t>
            </a:r>
            <a:r>
              <a:rPr lang="en-US" sz="2400" b="0" dirty="0"/>
              <a:t>next is senior centers and adult care centers…</a:t>
            </a:r>
            <a:r>
              <a:rPr lang="en-US" sz="2400" b="1" dirty="0"/>
              <a:t> </a:t>
            </a:r>
          </a:p>
          <a:p>
            <a:endParaRPr lang="en-US" dirty="0"/>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12</a:t>
            </a:fld>
            <a:endParaRPr lang="en-US"/>
          </a:p>
        </p:txBody>
      </p:sp>
    </p:spTree>
    <p:extLst>
      <p:ext uri="{BB962C8B-B14F-4D97-AF65-F5344CB8AC3E}">
        <p14:creationId xmlns:p14="http://schemas.microsoft.com/office/powerpoint/2010/main" val="164296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fld id="{CA488569-FC5C-44D0-84E5-7937CA2E7076}" type="slidenum">
              <a:rPr lang="en-US" altLang="en-US"/>
              <a:pPr eaLnBrk="1" hangingPunct="1"/>
              <a:t>13</a:t>
            </a:fld>
            <a:endParaRPr lang="en-US" altLang="en-US" dirty="0"/>
          </a:p>
        </p:txBody>
      </p:sp>
      <p:sp>
        <p:nvSpPr>
          <p:cNvPr id="34819" name="Rectangle 2"/>
          <p:cNvSpPr>
            <a:spLocks noGrp="1" noRot="1" noChangeAspect="1" noChangeArrowheads="1" noTextEdit="1"/>
          </p:cNvSpPr>
          <p:nvPr>
            <p:ph type="sldImg"/>
          </p:nvPr>
        </p:nvSpPr>
        <p:spPr>
          <a:xfrm>
            <a:off x="1498600" y="685800"/>
            <a:ext cx="3860800" cy="2895600"/>
          </a:xfrm>
          <a:ln/>
        </p:spPr>
      </p:sp>
      <p:sp>
        <p:nvSpPr>
          <p:cNvPr id="34820" name="Rectangle 3"/>
          <p:cNvSpPr>
            <a:spLocks noGrp="1" noChangeArrowheads="1"/>
          </p:cNvSpPr>
          <p:nvPr>
            <p:ph type="body" idx="1"/>
          </p:nvPr>
        </p:nvSpPr>
        <p:spPr>
          <a:xfrm>
            <a:off x="609600" y="3810000"/>
            <a:ext cx="5334000" cy="4648200"/>
          </a:xfrm>
          <a:noFill/>
        </p:spPr>
        <p:txBody>
          <a:bodyPr/>
          <a:lstStyle/>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314665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25000"/>
              </a:spcBef>
              <a:buFont typeface="Arial"/>
              <a:buChar char="•"/>
            </a:pPr>
            <a:endParaRPr lang="en-US" altLang="en-US" sz="1400" dirty="0"/>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14</a:t>
            </a:fld>
            <a:endParaRPr lang="en-US" dirty="0"/>
          </a:p>
        </p:txBody>
      </p:sp>
    </p:spTree>
    <p:extLst>
      <p:ext uri="{BB962C8B-B14F-4D97-AF65-F5344CB8AC3E}">
        <p14:creationId xmlns:p14="http://schemas.microsoft.com/office/powerpoint/2010/main" val="392438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tLang="en-US" sz="1400" b="1" dirty="0">
                <a:ea typeface="ＭＳ Ｐゴシック" panose="020B0600070205080204" pitchFamily="34" charset="-128"/>
                <a:cs typeface="Arial" panose="020B0604020202020204" pitchFamily="34" charset="0"/>
              </a:rPr>
              <a:t>Neither Seniors Nor Adult Children Know:</a:t>
            </a:r>
          </a:p>
          <a:p>
            <a:r>
              <a:rPr lang="en-US" altLang="en-US" sz="1400" dirty="0">
                <a:ea typeface="ＭＳ Ｐゴシック" panose="020B0600070205080204" pitchFamily="34" charset="-128"/>
                <a:cs typeface="Arial" panose="020B0604020202020204" pitchFamily="34" charset="0"/>
              </a:rPr>
              <a:t>They assume Social Security, Medicare or parent’s retirement accounts will pay for care</a:t>
            </a:r>
          </a:p>
          <a:p>
            <a:pPr>
              <a:buNone/>
            </a:pPr>
            <a:endParaRPr lang="en-US" altLang="en-US" sz="1400" dirty="0">
              <a:ea typeface="ＭＳ Ｐゴシック" panose="020B0600070205080204" pitchFamily="34" charset="-128"/>
              <a:cs typeface="Arial" panose="020B0604020202020204" pitchFamily="34" charset="0"/>
            </a:endParaRPr>
          </a:p>
          <a:p>
            <a:pPr>
              <a:buNone/>
            </a:pPr>
            <a:r>
              <a:rPr lang="en-US" altLang="en-US" sz="1400" b="1" dirty="0">
                <a:ea typeface="ＭＳ Ｐゴシック" panose="020B0600070205080204" pitchFamily="34" charset="-128"/>
                <a:cs typeface="Arial" panose="020B0604020202020204" pitchFamily="34" charset="0"/>
              </a:rPr>
              <a:t>But the reality is . . .</a:t>
            </a:r>
          </a:p>
          <a:p>
            <a:r>
              <a:rPr lang="en-US" altLang="en-US" sz="1400" dirty="0">
                <a:ea typeface="ＭＳ Ｐゴシック" panose="020B0600070205080204" pitchFamily="34" charset="-128"/>
                <a:cs typeface="Arial" panose="020B0604020202020204" pitchFamily="34" charset="0"/>
              </a:rPr>
              <a:t>Neither Social Security nor Medicare pays; and,</a:t>
            </a:r>
          </a:p>
          <a:p>
            <a:r>
              <a:rPr lang="en-US" altLang="en-US" sz="1400" dirty="0">
                <a:ea typeface="ＭＳ Ｐゴシック" panose="020B0600070205080204" pitchFamily="34" charset="-128"/>
                <a:cs typeface="Arial" panose="020B0604020202020204" pitchFamily="34" charset="0"/>
              </a:rPr>
              <a:t>The true cost of care is unknown or underestimated</a:t>
            </a:r>
          </a:p>
          <a:p>
            <a:r>
              <a:rPr lang="en-US" altLang="en-US" sz="1400" dirty="0">
                <a:ea typeface="ＭＳ Ｐゴシック" panose="020B0600070205080204" pitchFamily="34" charset="-128"/>
                <a:cs typeface="Arial" panose="020B0604020202020204" pitchFamily="34" charset="0"/>
              </a:rPr>
              <a:t>People are living longer so personal savings are often inadequate</a:t>
            </a:r>
          </a:p>
          <a:p>
            <a:r>
              <a:rPr lang="en-US" altLang="en-US" sz="1400" dirty="0">
                <a:ea typeface="ＭＳ Ｐゴシック" panose="020B0600070205080204" pitchFamily="34" charset="-128"/>
                <a:cs typeface="Arial" panose="020B0604020202020204" pitchFamily="34" charset="0"/>
              </a:rPr>
              <a:t>Planning is triggered by a crisis situation</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15</a:t>
            </a:fld>
            <a:endParaRPr lang="en-US" dirty="0"/>
          </a:p>
        </p:txBody>
      </p:sp>
    </p:spTree>
    <p:extLst>
      <p:ext uri="{BB962C8B-B14F-4D97-AF65-F5344CB8AC3E}">
        <p14:creationId xmlns:p14="http://schemas.microsoft.com/office/powerpoint/2010/main" val="427172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57066" indent="-291179" eaLnBrk="0" hangingPunct="0">
              <a:defRPr sz="1200">
                <a:solidFill>
                  <a:schemeClr val="tx1"/>
                </a:solidFill>
                <a:latin typeface="Times New Roman" pitchFamily="18" charset="0"/>
              </a:defRPr>
            </a:lvl2pPr>
            <a:lvl3pPr marL="1164717" indent="-232943" eaLnBrk="0" hangingPunct="0">
              <a:defRPr sz="1200">
                <a:solidFill>
                  <a:schemeClr val="tx1"/>
                </a:solidFill>
                <a:latin typeface="Times New Roman" pitchFamily="18" charset="0"/>
              </a:defRPr>
            </a:lvl3pPr>
            <a:lvl4pPr marL="1630604" indent="-232943" eaLnBrk="0" hangingPunct="0">
              <a:defRPr sz="1200">
                <a:solidFill>
                  <a:schemeClr val="tx1"/>
                </a:solidFill>
                <a:latin typeface="Times New Roman" pitchFamily="18" charset="0"/>
              </a:defRPr>
            </a:lvl4pPr>
            <a:lvl5pPr marL="2096491" indent="-232943" eaLnBrk="0" hangingPunct="0">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fld id="{50FD6C48-0978-439E-934C-685823762D06}" type="slidenum">
              <a:rPr lang="en-US" smtClean="0"/>
              <a:pPr eaLnBrk="1" hangingPunct="1"/>
              <a:t>18</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CA" dirty="0"/>
              <a:t>Thank you so much for joining the webinar today. </a:t>
            </a:r>
          </a:p>
          <a:p>
            <a:pPr eaLnBrk="1" hangingPunct="1"/>
            <a:endParaRPr lang="en-CA" dirty="0"/>
          </a:p>
          <a:p>
            <a:pPr eaLnBrk="1" hangingPunct="1"/>
            <a:endParaRPr lang="en-CA" dirty="0"/>
          </a:p>
        </p:txBody>
      </p:sp>
    </p:spTree>
    <p:extLst>
      <p:ext uri="{BB962C8B-B14F-4D97-AF65-F5344CB8AC3E}">
        <p14:creationId xmlns:p14="http://schemas.microsoft.com/office/powerpoint/2010/main" val="110158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www.Caregiver</a:t>
            </a:r>
            <a:r>
              <a:rPr lang="en-US" baseline="0" dirty="0"/>
              <a:t>stress.com has a video on financial management issues that you may find an excellent resource.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AARP-Health</a:t>
            </a:r>
            <a:r>
              <a:rPr lang="en-US" baseline="0" dirty="0"/>
              <a:t> care cost calculator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19</a:t>
            </a:fld>
            <a:endParaRPr lang="en-US" dirty="0"/>
          </a:p>
        </p:txBody>
      </p:sp>
    </p:spTree>
    <p:extLst>
      <p:ext uri="{BB962C8B-B14F-4D97-AF65-F5344CB8AC3E}">
        <p14:creationId xmlns:p14="http://schemas.microsoft.com/office/powerpoint/2010/main" val="137745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8250E90-081E-4098-946D-D8ABAA97F084}" type="slidenum">
              <a:rPr lang="en-US" smtClean="0"/>
              <a:pPr>
                <a:defRPr/>
              </a:pPr>
              <a:t>20</a:t>
            </a:fld>
            <a:endParaRPr lang="en-US" dirty="0"/>
          </a:p>
        </p:txBody>
      </p:sp>
    </p:spTree>
    <p:extLst>
      <p:ext uri="{BB962C8B-B14F-4D97-AF65-F5344CB8AC3E}">
        <p14:creationId xmlns:p14="http://schemas.microsoft.com/office/powerpoint/2010/main" val="284571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57066" indent="-291179" eaLnBrk="0" hangingPunct="0">
              <a:defRPr sz="1200">
                <a:solidFill>
                  <a:schemeClr val="tx1"/>
                </a:solidFill>
                <a:latin typeface="Times New Roman" pitchFamily="18" charset="0"/>
              </a:defRPr>
            </a:lvl2pPr>
            <a:lvl3pPr marL="1164717" indent="-232943" eaLnBrk="0" hangingPunct="0">
              <a:defRPr sz="1200">
                <a:solidFill>
                  <a:schemeClr val="tx1"/>
                </a:solidFill>
                <a:latin typeface="Times New Roman" pitchFamily="18" charset="0"/>
              </a:defRPr>
            </a:lvl3pPr>
            <a:lvl4pPr marL="1630604" indent="-232943" eaLnBrk="0" hangingPunct="0">
              <a:defRPr sz="1200">
                <a:solidFill>
                  <a:schemeClr val="tx1"/>
                </a:solidFill>
                <a:latin typeface="Times New Roman" pitchFamily="18" charset="0"/>
              </a:defRPr>
            </a:lvl4pPr>
            <a:lvl5pPr marL="2096491" indent="-232943" eaLnBrk="0" hangingPunct="0">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fld id="{769C3DC9-971C-4C60-B206-DB9CAF0C81A3}" type="slidenum">
              <a:rPr lang="en-US" smtClean="0"/>
              <a:pPr eaLnBrk="1" hangingPunct="1"/>
              <a:t>2</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16840" y="4260850"/>
            <a:ext cx="6776720" cy="50355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300" dirty="0">
              <a:solidFill>
                <a:srgbClr val="FF0000"/>
              </a:solidFill>
            </a:endParaRPr>
          </a:p>
        </p:txBody>
      </p:sp>
      <p:sp>
        <p:nvSpPr>
          <p:cNvPr id="28677" name="Rectangle 4"/>
          <p:cNvSpPr>
            <a:spLocks noChangeArrowheads="1"/>
          </p:cNvSpPr>
          <p:nvPr/>
        </p:nvSpPr>
        <p:spPr bwMode="auto">
          <a:xfrm>
            <a:off x="155787" y="4260850"/>
            <a:ext cx="6620933" cy="4570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p>
            <a:r>
              <a:rPr lang="en-US" dirty="0"/>
              <a:t>Caring for an aging parent or relative is hard enough, but when there is conflict between adult siblings –  or sometimes a total communication breakdown – it is an extremely stressful situation for all.  I know that many family caregivers often disagree with their siblings about how to care for their parents, and how to divide the caregiving tasks in the fairest way possible.</a:t>
            </a:r>
          </a:p>
          <a:p>
            <a:pPr>
              <a:lnSpc>
                <a:spcPct val="95000"/>
              </a:lnSpc>
              <a:spcBef>
                <a:spcPct val="25000"/>
              </a:spcBef>
            </a:pPr>
            <a:endParaRPr lang="en-US" sz="800" dirty="0"/>
          </a:p>
          <a:p>
            <a:pPr>
              <a:lnSpc>
                <a:spcPct val="95000"/>
              </a:lnSpc>
              <a:spcBef>
                <a:spcPct val="25000"/>
              </a:spcBef>
            </a:pPr>
            <a:r>
              <a:rPr lang="en-US" dirty="0"/>
              <a:t>Please note that this presentation was originally developed for family caregivers…although as professionals I’m sure you are familiar with situations where there is a great deal of conflict between adult siblings as they try to provide the best possible care for their mom or dad.  This creates a number of challenges but here are ways to make it easier for both the caregiver and the care recipient.  So in this presentation I’ll focus on how </a:t>
            </a:r>
            <a:r>
              <a:rPr lang="en-US" u="sng" dirty="0"/>
              <a:t>you</a:t>
            </a:r>
            <a:r>
              <a:rPr lang="en-US" dirty="0"/>
              <a:t> can you can support the clients and families that you work with, by providing information and resources to better manage the family issues that arise related to caregiving.</a:t>
            </a:r>
          </a:p>
          <a:p>
            <a:endParaRPr lang="en-US" sz="800" dirty="0"/>
          </a:p>
          <a:p>
            <a:r>
              <a:rPr lang="en-US" dirty="0"/>
              <a:t>[Optional: Share a story that highlights a typical scenario – one sibling is primary caregiver, others live far away. Conflicts arise over care decisions for their mom, e.g. moving into an assisted living facility.]</a:t>
            </a:r>
          </a:p>
          <a:p>
            <a:endParaRPr lang="en-US" sz="800" dirty="0"/>
          </a:p>
          <a:p>
            <a:r>
              <a:rPr lang="en-US" dirty="0"/>
              <a:t>There are a number of ways to minimize family conflicts and overcome disagreements among siblings so the focus can be on caring for the aging loved one. </a:t>
            </a:r>
          </a:p>
          <a:p>
            <a:endParaRPr lang="en-US" sz="600" dirty="0"/>
          </a:p>
          <a:p>
            <a:r>
              <a:rPr lang="en-US" dirty="0"/>
              <a:t>So during today’s webinar, you will …[ read bullet points on slide]</a:t>
            </a:r>
          </a:p>
          <a:p>
            <a:pPr lvl="1"/>
            <a:endParaRPr lang="en-US" sz="600" dirty="0"/>
          </a:p>
          <a:p>
            <a:pPr>
              <a:lnSpc>
                <a:spcPct val="95000"/>
              </a:lnSpc>
              <a:spcBef>
                <a:spcPct val="25000"/>
              </a:spcBef>
            </a:pPr>
            <a:r>
              <a:rPr lang="en-US" dirty="0"/>
              <a:t>I know that many of you have been in the field for many years, working with seniors and their families, and while some of this information may be very familiar, this is a great opportunity today to get a refresher on ways to address challenging family dynamics.</a:t>
            </a:r>
          </a:p>
        </p:txBody>
      </p:sp>
    </p:spTree>
    <p:extLst>
      <p:ext uri="{BB962C8B-B14F-4D97-AF65-F5344CB8AC3E}">
        <p14:creationId xmlns:p14="http://schemas.microsoft.com/office/powerpoint/2010/main" val="187943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In an ideal world, everyone would have a plan for how they want to age. But the reality is…about 73% </a:t>
            </a:r>
            <a:r>
              <a:rPr lang="en-US" altLang="en-US" sz="1200" dirty="0">
                <a:ea typeface="ＭＳ Ｐゴシック" panose="020B0600070205080204" pitchFamily="34" charset="-128"/>
                <a:cs typeface="Arial" panose="020B0604020202020204" pitchFamily="34" charset="0"/>
              </a:rPr>
              <a:t>of adult children have neither planned nor thought about care for their aging loved one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1" dirty="0">
                <a:solidFill>
                  <a:schemeClr val="accent6"/>
                </a:solidFill>
                <a:ea typeface="ＭＳ Ｐゴシック" panose="020B0600070205080204" pitchFamily="34" charset="-128"/>
                <a:cs typeface="Arial" panose="020B0604020202020204" pitchFamily="34" charset="0"/>
              </a:rPr>
              <a:t>And only half </a:t>
            </a:r>
            <a:r>
              <a:rPr lang="en-US" altLang="en-US" sz="1200" dirty="0">
                <a:ea typeface="ＭＳ Ｐゴシック" panose="020B0600070205080204" pitchFamily="34" charset="-128"/>
                <a:cs typeface="Arial" panose="020B0604020202020204" pitchFamily="34" charset="0"/>
              </a:rPr>
              <a:t>of older adults have planned or thought about developing a care plan for themselves</a:t>
            </a:r>
          </a:p>
          <a:p>
            <a:pPr marL="0" indent="0">
              <a:buFont typeface="Arial" panose="020B0604020202020204" pitchFamily="34" charset="0"/>
              <a:buNone/>
            </a:pPr>
            <a:r>
              <a:rPr lang="en-US" dirty="0"/>
              <a:t>Families need to be encouraged to plan ahead as much as possible. </a:t>
            </a:r>
          </a:p>
          <a:p>
            <a:pPr marL="0" indent="0">
              <a:buFont typeface="Arial" panose="020B0604020202020204" pitchFamily="34" charset="0"/>
              <a:buNone/>
            </a:pPr>
            <a:r>
              <a:rPr lang="en-US" b="1" baseline="0" dirty="0"/>
              <a:t>Transition:</a:t>
            </a:r>
            <a:r>
              <a:rPr lang="en-US" baseline="0" dirty="0"/>
              <a:t> when families get together for these types of conversations, I wanted to share some tips for communication…</a:t>
            </a:r>
            <a:endParaRPr lang="en-US" dirty="0"/>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3</a:t>
            </a:fld>
            <a:endParaRPr lang="en-US"/>
          </a:p>
        </p:txBody>
      </p:sp>
    </p:spTree>
    <p:extLst>
      <p:ext uri="{BB962C8B-B14F-4D97-AF65-F5344CB8AC3E}">
        <p14:creationId xmlns:p14="http://schemas.microsoft.com/office/powerpoint/2010/main" val="219684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person gets older, two types of changes occur: those that are a result of aging itself (“natural aging”) and those that stem from diseases or chronic conditions. </a:t>
            </a:r>
          </a:p>
          <a:p>
            <a:r>
              <a:rPr lang="en-US" dirty="0"/>
              <a:t>-Aging is a natural process that progresses differently for everyone. </a:t>
            </a:r>
          </a:p>
          <a:p>
            <a:r>
              <a:rPr lang="en-US" dirty="0"/>
              <a:t>The rate of aging and the areas of the body affected also vary from person to person. </a:t>
            </a:r>
          </a:p>
          <a:p>
            <a:r>
              <a:rPr lang="en-US" dirty="0"/>
              <a:t>-Signs of aging may begin gradually and have little effect on how a person lives; </a:t>
            </a:r>
          </a:p>
          <a:p>
            <a:r>
              <a:rPr lang="en-US" dirty="0"/>
              <a:t>-changes accumulate and eventually affect all systems in the body. </a:t>
            </a:r>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4</a:t>
            </a:fld>
            <a:endParaRPr lang="en-US" dirty="0"/>
          </a:p>
        </p:txBody>
      </p:sp>
    </p:spTree>
    <p:extLst>
      <p:ext uri="{BB962C8B-B14F-4D97-AF65-F5344CB8AC3E}">
        <p14:creationId xmlns:p14="http://schemas.microsoft.com/office/powerpoint/2010/main" val="177450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often caregivers try too shoulder all of the care themselves and when they finally do reach out for help, they are often desperate or “at the end of their rope.” As professionals we can help family caregivers look for signs to help them determine when it is appropriate to bring help into the home. I grouped them into 3 categories: mental, emotional/social and physical/medical</a:t>
            </a:r>
          </a:p>
          <a:p>
            <a:endParaRPr lang="en-US" dirty="0"/>
          </a:p>
          <a:p>
            <a:pPr marL="0" indent="0">
              <a:buNone/>
            </a:pPr>
            <a:r>
              <a:rPr lang="en-US" b="1" dirty="0"/>
              <a:t>Independence to Support in the Home </a:t>
            </a:r>
          </a:p>
          <a:p>
            <a:r>
              <a:rPr lang="en-US" dirty="0"/>
              <a:t>Mental  </a:t>
            </a:r>
          </a:p>
          <a:p>
            <a:pPr lvl="1"/>
            <a:r>
              <a:rPr lang="en-US" dirty="0"/>
              <a:t>Forgetfulness that impacts daily life </a:t>
            </a:r>
          </a:p>
          <a:p>
            <a:pPr lvl="1"/>
            <a:r>
              <a:rPr lang="en-US" dirty="0"/>
              <a:t>Scorched pots and pans</a:t>
            </a:r>
          </a:p>
          <a:p>
            <a:pPr lvl="1"/>
            <a:r>
              <a:rPr lang="en-US" dirty="0"/>
              <a:t>Losing track of medications</a:t>
            </a:r>
          </a:p>
          <a:p>
            <a:pPr lvl="1"/>
            <a:r>
              <a:rPr lang="en-US" dirty="0"/>
              <a:t>Missed doctors’ appointments and social engagements</a:t>
            </a:r>
          </a:p>
          <a:p>
            <a:pPr lvl="1"/>
            <a:r>
              <a:rPr lang="en-US" dirty="0"/>
              <a:t>Mail and bills that are piling up</a:t>
            </a:r>
          </a:p>
          <a:p>
            <a:r>
              <a:rPr lang="en-US" dirty="0"/>
              <a:t>Emotional and social </a:t>
            </a:r>
          </a:p>
          <a:p>
            <a:pPr lvl="1"/>
            <a:r>
              <a:rPr lang="en-US" dirty="0"/>
              <a:t>Reluctance to leave the house</a:t>
            </a:r>
          </a:p>
          <a:p>
            <a:pPr lvl="1"/>
            <a:r>
              <a:rPr lang="en-US" dirty="0"/>
              <a:t>Withdrawing from social interactions </a:t>
            </a:r>
          </a:p>
          <a:p>
            <a:pPr lvl="1"/>
            <a:r>
              <a:rPr lang="en-US" dirty="0"/>
              <a:t>Possible signs of depression </a:t>
            </a:r>
          </a:p>
          <a:p>
            <a:r>
              <a:rPr lang="en-US" dirty="0"/>
              <a:t>Physical and medical</a:t>
            </a:r>
          </a:p>
          <a:p>
            <a:pPr lvl="1"/>
            <a:r>
              <a:rPr lang="en-US" dirty="0"/>
              <a:t>Losing interest in meals</a:t>
            </a:r>
          </a:p>
          <a:p>
            <a:pPr lvl="1"/>
            <a:r>
              <a:rPr lang="en-US" dirty="0"/>
              <a:t>Declining driving skills</a:t>
            </a:r>
          </a:p>
          <a:p>
            <a:pPr lvl="1"/>
            <a:r>
              <a:rPr lang="en-US" dirty="0"/>
              <a:t>Declining personal hygiene</a:t>
            </a:r>
          </a:p>
          <a:p>
            <a:pPr lvl="1"/>
            <a:r>
              <a:rPr lang="en-US" dirty="0"/>
              <a:t>Unkempt house</a:t>
            </a:r>
          </a:p>
          <a:p>
            <a:r>
              <a:rPr lang="en-US" b="1" dirty="0"/>
              <a:t>Transitions: </a:t>
            </a:r>
            <a:r>
              <a:rPr lang="en-US" b="0" dirty="0"/>
              <a:t>I also often get asked about when it is the right time to move them from the home to a care facility…</a:t>
            </a:r>
            <a:endParaRPr lang="en-US" b="1" dirty="0"/>
          </a:p>
        </p:txBody>
      </p:sp>
      <p:sp>
        <p:nvSpPr>
          <p:cNvPr id="4" name="Slide Number Placeholder 3"/>
          <p:cNvSpPr>
            <a:spLocks noGrp="1"/>
          </p:cNvSpPr>
          <p:nvPr>
            <p:ph type="sldNum" sz="quarter" idx="10"/>
          </p:nvPr>
        </p:nvSpPr>
        <p:spPr/>
        <p:txBody>
          <a:bodyPr/>
          <a:lstStyle/>
          <a:p>
            <a:fld id="{153BFCF5-2E1F-4DC5-8C12-78C0C7EEB349}" type="slidenum">
              <a:rPr lang="en-US" smtClean="0"/>
              <a:t>5</a:t>
            </a:fld>
            <a:endParaRPr lang="en-US" dirty="0"/>
          </a:p>
        </p:txBody>
      </p:sp>
    </p:spTree>
    <p:extLst>
      <p:ext uri="{BB962C8B-B14F-4D97-AF65-F5344CB8AC3E}">
        <p14:creationId xmlns:p14="http://schemas.microsoft.com/office/powerpoint/2010/main" val="45706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b="0" dirty="0"/>
              <a:t>This can be a tough decision to make. Often times adult children promise their parent that they will never move them to a nursing home. However, sometimes it is not feasible to follow through on that promise. There are some general indicators that can help families determine if it’s time to move from </a:t>
            </a:r>
            <a:r>
              <a:rPr lang="en-US" b="1" dirty="0"/>
              <a:t>Home to Facility</a:t>
            </a:r>
          </a:p>
          <a:p>
            <a:pPr marL="171450" indent="-171450">
              <a:buFont typeface="Arial" panose="020B0604020202020204" pitchFamily="34" charset="0"/>
              <a:buChar char="•"/>
            </a:pPr>
            <a:r>
              <a:rPr lang="en-US" dirty="0"/>
              <a:t>Refusal to accept professional help at home – if they have tried it but do not allow for professionals to come to the home, the only other option may be to make a move</a:t>
            </a:r>
          </a:p>
          <a:p>
            <a:pPr marL="171450" indent="-171450">
              <a:buFont typeface="Arial" panose="020B0604020202020204" pitchFamily="34" charset="0"/>
              <a:buChar char="•"/>
            </a:pPr>
            <a:r>
              <a:rPr lang="en-US" dirty="0"/>
              <a:t>Care needs are beyond level of care available in the home  - if the individual needs care that cannot be provided at home. It could be due to a medical condition or the layout of the home is not conducive for living safely or cannot be modified. </a:t>
            </a:r>
          </a:p>
          <a:p>
            <a:pPr marL="171450" indent="-171450">
              <a:buFont typeface="Arial" panose="020B0604020202020204" pitchFamily="34" charset="0"/>
              <a:buChar char="•"/>
            </a:pPr>
            <a:r>
              <a:rPr lang="en-US" dirty="0"/>
              <a:t>For those with dementia or Alzheimer's, if behavioral symptoms are too much to manage at home – sometimes symptoms of Alzheimer’s can put the individual or the caregiver in danger. If this is the case, a move to a care facility may be in everyone’s best interest.</a:t>
            </a:r>
          </a:p>
          <a:p>
            <a:pPr marL="171450" indent="-171450">
              <a:buFont typeface="Arial" panose="020B0604020202020204" pitchFamily="34" charset="0"/>
              <a:buChar char="•"/>
            </a:pPr>
            <a:r>
              <a:rPr lang="en-US" dirty="0"/>
              <a:t>Cost for 24 hour care is outside of financial ability – having around the clock care in the home can be expensive and a care facility may be more economical.</a:t>
            </a:r>
          </a:p>
          <a:p>
            <a:r>
              <a:rPr lang="en-US" dirty="0"/>
              <a:t>I want to be sure to note that every situation is different and it really depends on the situation but these can be helpful guidelines.</a:t>
            </a:r>
          </a:p>
          <a:p>
            <a:r>
              <a:rPr lang="en-US" b="1" dirty="0"/>
              <a:t>Transition: </a:t>
            </a:r>
            <a:r>
              <a:rPr lang="en-US" b="0" dirty="0"/>
              <a:t>finally, I want to address the well-being of the caregiver…</a:t>
            </a:r>
            <a:endParaRPr lang="en-US" b="1" dirty="0"/>
          </a:p>
          <a:p>
            <a:endParaRPr lang="en-US" dirty="0"/>
          </a:p>
        </p:txBody>
      </p:sp>
      <p:sp>
        <p:nvSpPr>
          <p:cNvPr id="4" name="Slide Number Placeholder 3"/>
          <p:cNvSpPr>
            <a:spLocks noGrp="1"/>
          </p:cNvSpPr>
          <p:nvPr>
            <p:ph type="sldNum" sz="quarter" idx="10"/>
          </p:nvPr>
        </p:nvSpPr>
        <p:spPr/>
        <p:txBody>
          <a:bodyPr/>
          <a:lstStyle/>
          <a:p>
            <a:fld id="{153BFCF5-2E1F-4DC5-8C12-78C0C7EEB349}" type="slidenum">
              <a:rPr lang="en-US" smtClean="0"/>
              <a:t>6</a:t>
            </a:fld>
            <a:endParaRPr lang="en-US" dirty="0"/>
          </a:p>
        </p:txBody>
      </p:sp>
    </p:spTree>
    <p:extLst>
      <p:ext uri="{BB962C8B-B14F-4D97-AF65-F5344CB8AC3E}">
        <p14:creationId xmlns:p14="http://schemas.microsoft.com/office/powerpoint/2010/main" val="147113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300" dirty="0"/>
              <a:t>Because it can be so overwhelming…we created</a:t>
            </a:r>
            <a:r>
              <a:rPr lang="en-US" altLang="en-US" sz="1300" baseline="0" dirty="0"/>
              <a:t> an action plan for successful aging.</a:t>
            </a:r>
          </a:p>
          <a:p>
            <a:pPr>
              <a:lnSpc>
                <a:spcPct val="90000"/>
              </a:lnSpc>
            </a:pPr>
            <a:r>
              <a:rPr lang="en-US" altLang="en-US" sz="1300" baseline="0" dirty="0"/>
              <a:t>I will have a link to this action plan sent to all of you via email but will walk you through the key topics to get your wheels turning.</a:t>
            </a:r>
            <a:endParaRPr lang="en-US" altLang="en-US" sz="1300" dirty="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6858" indent="-283407">
              <a:spcBef>
                <a:spcPct val="30000"/>
              </a:spcBef>
              <a:defRPr sz="1200">
                <a:solidFill>
                  <a:schemeClr val="tx1"/>
                </a:solidFill>
                <a:latin typeface="Calibri" panose="020F0502020204030204" pitchFamily="34" charset="0"/>
                <a:ea typeface="MS PGothic" panose="020B0600070205080204" pitchFamily="34" charset="-128"/>
              </a:defRPr>
            </a:lvl2pPr>
            <a:lvl3pPr marL="1133627" indent="-226725">
              <a:spcBef>
                <a:spcPct val="30000"/>
              </a:spcBef>
              <a:defRPr sz="1200">
                <a:solidFill>
                  <a:schemeClr val="tx1"/>
                </a:solidFill>
                <a:latin typeface="Calibri" panose="020F0502020204030204" pitchFamily="34" charset="0"/>
                <a:ea typeface="MS PGothic" panose="020B0600070205080204" pitchFamily="34" charset="-128"/>
              </a:defRPr>
            </a:lvl3pPr>
            <a:lvl4pPr marL="1587078" indent="-226725">
              <a:spcBef>
                <a:spcPct val="30000"/>
              </a:spcBef>
              <a:defRPr sz="1200">
                <a:solidFill>
                  <a:schemeClr val="tx1"/>
                </a:solidFill>
                <a:latin typeface="Calibri" panose="020F0502020204030204" pitchFamily="34" charset="0"/>
                <a:ea typeface="MS PGothic" panose="020B0600070205080204" pitchFamily="34" charset="-128"/>
              </a:defRPr>
            </a:lvl4pPr>
            <a:lvl5pPr marL="2040529" indent="-226725">
              <a:spcBef>
                <a:spcPct val="30000"/>
              </a:spcBef>
              <a:defRPr sz="1200">
                <a:solidFill>
                  <a:schemeClr val="tx1"/>
                </a:solidFill>
                <a:latin typeface="Calibri" panose="020F0502020204030204" pitchFamily="34" charset="0"/>
                <a:ea typeface="MS PGothic" panose="020B0600070205080204" pitchFamily="34" charset="-128"/>
              </a:defRPr>
            </a:lvl5pPr>
            <a:lvl6pPr marL="2493980" indent="-226725" defTabSz="45345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7431" indent="-226725" defTabSz="45345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00882" indent="-226725" defTabSz="45345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54333" indent="-226725" defTabSz="453451"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54DF37-9953-4725-B233-BBD6D21E864F}" type="slidenum">
              <a:rPr lang="en-US" altLang="en-US" smtClean="0">
                <a:latin typeface="Arial" panose="020B0604020202020204" pitchFamily="34" charset="0"/>
              </a:rPr>
              <a:pPr>
                <a:spcBef>
                  <a:spcPct val="0"/>
                </a:spcBef>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202364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8250E90-081E-4098-946D-D8ABAA97F084}" type="slidenum">
              <a:rPr lang="en-US" smtClean="0"/>
              <a:pPr>
                <a:defRPr/>
              </a:pPr>
              <a:t>8</a:t>
            </a:fld>
            <a:endParaRPr lang="en-US" dirty="0"/>
          </a:p>
        </p:txBody>
      </p:sp>
    </p:spTree>
    <p:extLst>
      <p:ext uri="{BB962C8B-B14F-4D97-AF65-F5344CB8AC3E}">
        <p14:creationId xmlns:p14="http://schemas.microsoft.com/office/powerpoint/2010/main" val="28755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can be a </a:t>
            </a:r>
            <a:r>
              <a:rPr lang="en-US" baseline="0" dirty="0"/>
              <a:t>sensitive topic to broach but there are a few important things to keep in mind….</a:t>
            </a:r>
          </a:p>
          <a:p>
            <a:pPr marL="171450" indent="-171450">
              <a:buFont typeface="Arial" panose="020B0604020202020204" pitchFamily="34" charset="0"/>
              <a:buChar char="•"/>
            </a:pPr>
            <a:r>
              <a:rPr lang="en-US" baseline="0" dirty="0"/>
              <a:t>First is empathy. Families should try to put themselves in the shoes of their loved one. Think about the conversation from their perspective. Perhaps the older adult feels that the conversation is a threat to their independence, or perhaps they are embarrassed to admit they need help. </a:t>
            </a:r>
          </a:p>
          <a:p>
            <a:pPr marL="171450" indent="-171450">
              <a:buFont typeface="Arial" panose="020B0604020202020204" pitchFamily="34" charset="0"/>
              <a:buChar char="•"/>
            </a:pPr>
            <a:r>
              <a:rPr lang="en-US" baseline="0" dirty="0"/>
              <a:t>Next, it is important to listen. Involve the older adult in the conversation and really seek to understand the older adult’s wants and wishes. This is so important as we all want to be heard and understood.</a:t>
            </a:r>
          </a:p>
          <a:p>
            <a:pPr marL="171450" indent="-171450">
              <a:buFont typeface="Arial" panose="020B0604020202020204" pitchFamily="34" charset="0"/>
              <a:buChar char="•"/>
            </a:pPr>
            <a:r>
              <a:rPr lang="en-US" baseline="0" dirty="0"/>
              <a:t>You also want to be sure the conversation is inclusive of all. Take a team approach and involve the older adult in the decision making. Remember it is their life and the decisions made impact them directly. </a:t>
            </a:r>
          </a:p>
          <a:p>
            <a:pPr marL="171450" indent="-171450">
              <a:buFont typeface="Arial" panose="020B0604020202020204" pitchFamily="34" charset="0"/>
              <a:buChar char="•"/>
            </a:pPr>
            <a:r>
              <a:rPr lang="en-US" baseline="0" dirty="0"/>
              <a:t>Finally, try to keep the conversation positive and use proactive language. Emphasize the desire to enhance independence and safety. For example: if the person’s desire is to stay home…they family could emphasize that by hiring a professional caregiver to help at home, it can help them stay at home instead of moving. </a:t>
            </a:r>
          </a:p>
          <a:p>
            <a:pPr marL="171450" indent="-171450">
              <a:buFont typeface="Arial" panose="020B0604020202020204" pitchFamily="34" charset="0"/>
              <a:buChar char="•"/>
            </a:pPr>
            <a:r>
              <a:rPr lang="en-US" b="0" baseline="0" dirty="0"/>
              <a:t>There is an acronym that can help families with effective </a:t>
            </a:r>
            <a:r>
              <a:rPr lang="en-US" b="0" baseline="0" dirty="0" err="1"/>
              <a:t>communciaiton</a:t>
            </a:r>
            <a:r>
              <a:rPr lang="en-US" b="0" baseline="0" dirty="0"/>
              <a:t> – ACT: Assess, consider, talk.</a:t>
            </a:r>
          </a:p>
          <a:p>
            <a:pPr marL="171450" indent="-171450">
              <a:buFont typeface="Arial" panose="020B0604020202020204" pitchFamily="34" charset="0"/>
              <a:buChar char="•"/>
            </a:pPr>
            <a:r>
              <a:rPr lang="en-US" b="1" baseline="0" dirty="0"/>
              <a:t>Assessing – </a:t>
            </a:r>
            <a:r>
              <a:rPr lang="en-US" b="0" baseline="0" dirty="0"/>
              <a:t>this means</a:t>
            </a:r>
            <a:r>
              <a:rPr lang="en-US" baseline="0" dirty="0"/>
              <a:t> understanding the older adult’s current situation- </a:t>
            </a:r>
          </a:p>
          <a:p>
            <a:pPr marL="171450" indent="-171450">
              <a:buFont typeface="Arial" panose="020B0604020202020204" pitchFamily="34" charset="0"/>
              <a:buChar char="•"/>
            </a:pPr>
            <a:r>
              <a:rPr lang="en-US" b="1" i="1" baseline="0" dirty="0"/>
              <a:t>STORY: </a:t>
            </a:r>
            <a:r>
              <a:rPr lang="en-US" i="1" baseline="0" dirty="0"/>
              <a:t>I want to share a story of a client that I worked with who implemented this type of communication with her daughter. Her name is </a:t>
            </a:r>
            <a:r>
              <a:rPr lang="en-US" i="1" baseline="0" dirty="0" err="1"/>
              <a:t>Jodeen</a:t>
            </a:r>
            <a:r>
              <a:rPr lang="en-US" i="1" baseline="0" dirty="0"/>
              <a:t> and when I first met with her and her daughter, </a:t>
            </a:r>
            <a:r>
              <a:rPr lang="en-US" i="1" baseline="0" dirty="0" err="1"/>
              <a:t>Jodeen’s</a:t>
            </a:r>
            <a:r>
              <a:rPr lang="en-US" i="1" baseline="0" dirty="0"/>
              <a:t> needs were fairly limited to transportation and light housekeeping. But they talked about how they wanted to plan for the future and what that may look like for </a:t>
            </a:r>
            <a:r>
              <a:rPr lang="en-US" i="1" baseline="0" dirty="0" err="1"/>
              <a:t>Jodeen</a:t>
            </a:r>
            <a:r>
              <a:rPr lang="en-US" i="1" baseline="0" dirty="0"/>
              <a:t>. So in our discussion, we considered the options… </a:t>
            </a:r>
          </a:p>
          <a:p>
            <a:pPr marL="628650" lvl="1" indent="-171450">
              <a:buFont typeface="Arial" panose="020B0604020202020204" pitchFamily="34" charset="0"/>
              <a:buChar char="•"/>
            </a:pPr>
            <a:r>
              <a:rPr lang="en-US" i="1" baseline="0" dirty="0"/>
              <a:t>The next step is “</a:t>
            </a:r>
            <a:r>
              <a:rPr lang="en-US" b="1" i="1" baseline="0" dirty="0"/>
              <a:t>Consider” </a:t>
            </a:r>
            <a:r>
              <a:rPr lang="en-US" i="1" baseline="0" dirty="0"/>
              <a:t>and this step consists of looking at options as well as the cost of the options. STORY: going back to </a:t>
            </a:r>
            <a:r>
              <a:rPr lang="en-US" i="1" baseline="0" dirty="0" err="1"/>
              <a:t>Jodeen</a:t>
            </a:r>
            <a:r>
              <a:rPr lang="en-US" i="1" baseline="0" dirty="0"/>
              <a:t>, she expressed that she wanted to stay in her home for as long as possible. She wanted to do so with home care. She also informed me that she had a long-term care policy that she wanted to use. With that information…I helped </a:t>
            </a:r>
            <a:r>
              <a:rPr lang="en-US" i="1" baseline="0" dirty="0" err="1"/>
              <a:t>Jodeen</a:t>
            </a:r>
            <a:r>
              <a:rPr lang="en-US" i="1" baseline="0" dirty="0"/>
              <a:t> and her daughter look into her long-term care benefits to see what types of services it would cover. Each time I met with </a:t>
            </a:r>
            <a:r>
              <a:rPr lang="en-US" i="1" baseline="0" dirty="0" err="1"/>
              <a:t>Jodeen</a:t>
            </a:r>
            <a:r>
              <a:rPr lang="en-US" i="1" baseline="0" dirty="0"/>
              <a:t> and her daughter, we continued </a:t>
            </a:r>
            <a:r>
              <a:rPr lang="en-US" i="1" baseline="0" dirty="0" err="1"/>
              <a:t>to“</a:t>
            </a:r>
            <a:r>
              <a:rPr lang="en-US" b="1" i="1" baseline="0" dirty="0" err="1"/>
              <a:t>Talk</a:t>
            </a:r>
            <a:r>
              <a:rPr lang="en-US" i="1" baseline="0" dirty="0"/>
              <a:t>” more about her wishes. </a:t>
            </a:r>
            <a:r>
              <a:rPr lang="en-US" b="1" i="1" baseline="0" dirty="0"/>
              <a:t>Talk </a:t>
            </a:r>
            <a:r>
              <a:rPr lang="en-US" i="1" baseline="0" dirty="0"/>
              <a:t>is the final part of the acronym.</a:t>
            </a:r>
          </a:p>
          <a:p>
            <a:pPr marL="171450" lvl="0" indent="-171450">
              <a:buFont typeface="Arial" panose="020B0604020202020204" pitchFamily="34" charset="0"/>
              <a:buChar char="•"/>
            </a:pPr>
            <a:r>
              <a:rPr lang="en-US" b="1" baseline="0" dirty="0"/>
              <a:t>Talk</a:t>
            </a:r>
            <a:r>
              <a:rPr lang="en-US" baseline="0" dirty="0"/>
              <a:t>ing through the options in so important because it helps both the senior and the family member to get on the same page. The first two steps assessing and considering can be done separately or together. There are pros and cons to both approaches. </a:t>
            </a:r>
            <a:r>
              <a:rPr lang="en-US" b="1" baseline="0" dirty="0"/>
              <a:t>But the 3</a:t>
            </a:r>
            <a:r>
              <a:rPr lang="en-US" b="1" baseline="30000" dirty="0"/>
              <a:t>rd</a:t>
            </a:r>
            <a:r>
              <a:rPr lang="en-US" b="1" baseline="0" dirty="0"/>
              <a:t> step most important.</a:t>
            </a:r>
            <a:r>
              <a:rPr lang="en-US" baseline="0" dirty="0"/>
              <a:t>. </a:t>
            </a:r>
          </a:p>
          <a:p>
            <a:pPr lvl="0"/>
            <a:endParaRPr lang="en-US" sz="1200" b="0" baseline="0" dirty="0">
              <a:solidFill>
                <a:schemeClr val="accent4"/>
              </a:solidFill>
            </a:endParaRPr>
          </a:p>
        </p:txBody>
      </p:sp>
      <p:sp>
        <p:nvSpPr>
          <p:cNvPr id="4" name="Slide Number Placeholder 3"/>
          <p:cNvSpPr>
            <a:spLocks noGrp="1"/>
          </p:cNvSpPr>
          <p:nvPr>
            <p:ph type="sldNum" sz="quarter" idx="10"/>
          </p:nvPr>
        </p:nvSpPr>
        <p:spPr/>
        <p:txBody>
          <a:bodyPr/>
          <a:lstStyle/>
          <a:p>
            <a:pPr>
              <a:defRPr/>
            </a:pPr>
            <a:fld id="{58250E90-081E-4098-946D-D8ABAA97F084}" type="slidenum">
              <a:rPr lang="en-US" smtClean="0"/>
              <a:pPr>
                <a:defRPr/>
              </a:pPr>
              <a:t>10</a:t>
            </a:fld>
            <a:endParaRPr lang="en-US" dirty="0"/>
          </a:p>
        </p:txBody>
      </p:sp>
    </p:spTree>
    <p:extLst>
      <p:ext uri="{BB962C8B-B14F-4D97-AF65-F5344CB8AC3E}">
        <p14:creationId xmlns:p14="http://schemas.microsoft.com/office/powerpoint/2010/main" val="277030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bwMode="gray">
          <a:xfrm>
            <a:off x="0" y="0"/>
            <a:ext cx="9144000" cy="5862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bwMode="gray">
          <a:xfrm>
            <a:off x="0" y="5981252"/>
            <a:ext cx="9144000" cy="876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bwMode="gray">
          <a:xfrm>
            <a:off x="0" y="5873670"/>
            <a:ext cx="9144000" cy="107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87145" y="4801494"/>
            <a:ext cx="7769710" cy="1752600"/>
          </a:xfrm>
        </p:spPr>
        <p:txBody>
          <a:bodyPr>
            <a:noAutofit/>
          </a:bodyPr>
          <a:lstStyle>
            <a:lvl1pPr marL="0" indent="0" algn="l">
              <a:buNone/>
              <a:defRPr sz="3200" b="1">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hasCustomPrompt="1"/>
          </p:nvPr>
        </p:nvSpPr>
        <p:spPr bwMode="gray">
          <a:xfrm>
            <a:off x="675042" y="3712469"/>
            <a:ext cx="7772400" cy="1470025"/>
          </a:xfrm>
        </p:spPr>
        <p:txBody>
          <a:bodyPr anchor="t">
            <a:noAutofit/>
          </a:bodyPr>
          <a:lstStyle>
            <a:lvl1pPr>
              <a:defRPr sz="6000" b="0">
                <a:solidFill>
                  <a:schemeClr val="bg1"/>
                </a:solidFill>
              </a:defRPr>
            </a:lvl1pPr>
          </a:lstStyle>
          <a:p>
            <a:r>
              <a:rPr lang="en-US" dirty="0"/>
              <a:t>Click to edit title style</a:t>
            </a:r>
          </a:p>
        </p:txBody>
      </p:sp>
      <p:pic>
        <p:nvPicPr>
          <p:cNvPr id="12" name="Picture 11" descr="HISC_White_Tag.png"/>
          <p:cNvPicPr>
            <a:picLocks noChangeAspect="1"/>
          </p:cNvPicPr>
          <p:nvPr/>
        </p:nvPicPr>
        <p:blipFill>
          <a:blip r:embed="rId2" cstate="print"/>
          <a:stretch>
            <a:fillRect/>
          </a:stretch>
        </p:blipFill>
        <p:spPr bwMode="gray">
          <a:xfrm>
            <a:off x="3851910" y="541870"/>
            <a:ext cx="1451056" cy="1119290"/>
          </a:xfrm>
          <a:prstGeom prst="rect">
            <a:avLst/>
          </a:prstGeom>
        </p:spPr>
      </p:pic>
    </p:spTree>
    <p:extLst>
      <p:ext uri="{BB962C8B-B14F-4D97-AF65-F5344CB8AC3E}">
        <p14:creationId xmlns:p14="http://schemas.microsoft.com/office/powerpoint/2010/main" val="295110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430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Rectangle 13"/>
          <p:cNvSpPr/>
          <p:nvPr/>
        </p:nvSpPr>
        <p:spPr bwMode="gray">
          <a:xfrm>
            <a:off x="0" y="0"/>
            <a:ext cx="9144000" cy="5862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bwMode="gray">
          <a:xfrm>
            <a:off x="576419" y="3136739"/>
            <a:ext cx="1618488" cy="645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bwMode="gray">
          <a:xfrm>
            <a:off x="0" y="5873670"/>
            <a:ext cx="9144000" cy="107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bwMode="gray">
          <a:xfrm>
            <a:off x="0" y="5981252"/>
            <a:ext cx="9144000" cy="876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MS511_Tag.png"/>
          <p:cNvPicPr>
            <a:picLocks noChangeAspect="1"/>
          </p:cNvPicPr>
          <p:nvPr/>
        </p:nvPicPr>
        <p:blipFill>
          <a:blip r:embed="rId2" cstate="print"/>
          <a:stretch>
            <a:fillRect/>
          </a:stretch>
        </p:blipFill>
        <p:spPr bwMode="gray">
          <a:xfrm>
            <a:off x="369451" y="6060744"/>
            <a:ext cx="1114214" cy="674505"/>
          </a:xfrm>
          <a:prstGeom prst="rect">
            <a:avLst/>
          </a:prstGeom>
        </p:spPr>
      </p:pic>
      <p:sp>
        <p:nvSpPr>
          <p:cNvPr id="10" name="Subtitle 2"/>
          <p:cNvSpPr>
            <a:spLocks noGrp="1"/>
          </p:cNvSpPr>
          <p:nvPr>
            <p:ph type="subTitle" idx="1" hasCustomPrompt="1"/>
          </p:nvPr>
        </p:nvSpPr>
        <p:spPr bwMode="gray">
          <a:xfrm>
            <a:off x="588522" y="4934618"/>
            <a:ext cx="7769710" cy="1752600"/>
          </a:xfrm>
        </p:spPr>
        <p:txBody>
          <a:bodyPr>
            <a:noAutofit/>
          </a:bodyPr>
          <a:lstStyle>
            <a:lvl1pPr marL="0" indent="0" algn="l">
              <a:buNone/>
              <a:defRPr sz="32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1" name="Title 1"/>
          <p:cNvSpPr>
            <a:spLocks noGrp="1"/>
          </p:cNvSpPr>
          <p:nvPr>
            <p:ph type="ctrTitle" hasCustomPrompt="1"/>
          </p:nvPr>
        </p:nvSpPr>
        <p:spPr bwMode="gray">
          <a:xfrm>
            <a:off x="576419" y="3884144"/>
            <a:ext cx="7772400" cy="1165225"/>
          </a:xfrm>
        </p:spPr>
        <p:txBody>
          <a:bodyPr anchor="t">
            <a:noAutofit/>
          </a:bodyPr>
          <a:lstStyle>
            <a:lvl1pPr>
              <a:defRPr sz="5400" b="0">
                <a:solidFill>
                  <a:schemeClr val="bg1"/>
                </a:solidFill>
              </a:defRPr>
            </a:lvl1pPr>
          </a:lstStyle>
          <a:p>
            <a:r>
              <a:rPr lang="en-US" dirty="0"/>
              <a:t>Click to edit Title</a:t>
            </a:r>
          </a:p>
        </p:txBody>
      </p:sp>
    </p:spTree>
    <p:extLst>
      <p:ext uri="{BB962C8B-B14F-4D97-AF65-F5344CB8AC3E}">
        <p14:creationId xmlns:p14="http://schemas.microsoft.com/office/powerpoint/2010/main" val="319035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21440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PP_Slide.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0715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450" y="609600"/>
            <a:ext cx="5098175" cy="1143000"/>
          </a:xfrm>
          <a:prstGeom prst="rect">
            <a:avLst/>
          </a:prstGeom>
        </p:spPr>
        <p:txBody>
          <a:bodyPr>
            <a:normAutofit/>
          </a:bodyPr>
          <a:lstStyle>
            <a:lvl1pPr>
              <a:defRPr sz="33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600450" y="2286000"/>
            <a:ext cx="5098175" cy="3657600"/>
          </a:xfrm>
        </p:spPr>
        <p:txBody>
          <a:bodyPr>
            <a:normAutofit/>
          </a:bodyPr>
          <a:lstStyle>
            <a:lvl1pPr>
              <a:buClrTx/>
              <a:defRPr sz="1800" b="0" i="0">
                <a:solidFill>
                  <a:schemeClr val="tx1">
                    <a:lumMod val="65000"/>
                    <a:lumOff val="35000"/>
                  </a:schemeClr>
                </a:solidFill>
                <a:latin typeface="+mn-lt"/>
                <a:ea typeface="Open Sans" panose="020B0606030504020204" pitchFamily="34" charset="0"/>
                <a:cs typeface="Open Sans" panose="020B0606030504020204" pitchFamily="34" charset="0"/>
              </a:defRPr>
            </a:lvl1pPr>
            <a:lvl2pPr>
              <a:buClrTx/>
              <a:defRPr sz="1500" b="0" i="0">
                <a:solidFill>
                  <a:schemeClr val="tx1">
                    <a:lumMod val="65000"/>
                    <a:lumOff val="35000"/>
                  </a:schemeClr>
                </a:solidFill>
                <a:latin typeface="+mn-lt"/>
                <a:ea typeface="Open Sans" panose="020B0606030504020204" pitchFamily="34" charset="0"/>
                <a:cs typeface="Open Sans" panose="020B0606030504020204" pitchFamily="34" charset="0"/>
              </a:defRPr>
            </a:lvl2pPr>
            <a:lvl3pPr>
              <a:buClrTx/>
              <a:defRPr sz="1350" b="0" i="0">
                <a:solidFill>
                  <a:schemeClr val="tx1">
                    <a:lumMod val="65000"/>
                    <a:lumOff val="35000"/>
                  </a:schemeClr>
                </a:solidFill>
                <a:latin typeface="+mn-lt"/>
                <a:ea typeface="Open Sans" panose="020B0606030504020204" pitchFamily="34" charset="0"/>
                <a:cs typeface="Open Sans" panose="020B0606030504020204" pitchFamily="34" charset="0"/>
              </a:defRPr>
            </a:lvl3pPr>
            <a:lvl4pPr>
              <a:buClrTx/>
              <a:defRPr sz="1200" b="0" i="0">
                <a:solidFill>
                  <a:schemeClr val="tx1">
                    <a:lumMod val="65000"/>
                    <a:lumOff val="35000"/>
                  </a:schemeClr>
                </a:solidFill>
                <a:latin typeface="+mn-lt"/>
                <a:ea typeface="Open Sans" panose="020B0606030504020204" pitchFamily="34" charset="0"/>
                <a:cs typeface="Open Sans" panose="020B0606030504020204" pitchFamily="34" charset="0"/>
              </a:defRPr>
            </a:lvl4pPr>
            <a:lvl5pPr>
              <a:buClrTx/>
              <a:defRPr sz="1200" b="0" i="0">
                <a:solidFill>
                  <a:schemeClr val="tx1">
                    <a:lumMod val="65000"/>
                    <a:lumOff val="35000"/>
                  </a:schemeClr>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A036E9D1-D685-C346-B766-28F95AA32530}"/>
              </a:ext>
            </a:extLst>
          </p:cNvPr>
          <p:cNvSpPr>
            <a:spLocks noGrp="1"/>
          </p:cNvSpPr>
          <p:nvPr>
            <p:ph type="pic" sz="quarter" idx="10"/>
          </p:nvPr>
        </p:nvSpPr>
        <p:spPr>
          <a:xfrm>
            <a:off x="0" y="0"/>
            <a:ext cx="3028950" cy="6858000"/>
          </a:xfrm>
        </p:spPr>
        <p:txBody>
          <a:bodyPr/>
          <a:lstStyle/>
          <a:p>
            <a:endParaRPr lang="en-US" dirty="0"/>
          </a:p>
        </p:txBody>
      </p:sp>
      <p:sp>
        <p:nvSpPr>
          <p:cNvPr id="7" name="Rectangle 6">
            <a:extLst>
              <a:ext uri="{FF2B5EF4-FFF2-40B4-BE49-F238E27FC236}">
                <a16:creationId xmlns:a16="http://schemas.microsoft.com/office/drawing/2014/main" id="{2196352F-AFE3-EA4F-8111-0489F902215C}"/>
              </a:ext>
            </a:extLst>
          </p:cNvPr>
          <p:cNvSpPr/>
          <p:nvPr userDrawn="1"/>
        </p:nvSpPr>
        <p:spPr>
          <a:xfrm>
            <a:off x="302895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0858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200650" cy="1143000"/>
          </a:xfrm>
          <a:prstGeom prst="rect">
            <a:avLst/>
          </a:prstGeom>
        </p:spPr>
        <p:txBody>
          <a:bodyPr>
            <a:normAutofit/>
          </a:bodyPr>
          <a:lstStyle>
            <a:lvl1pPr>
              <a:defRPr sz="33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2286000"/>
            <a:ext cx="5429250" cy="3657600"/>
          </a:xfrm>
        </p:spPr>
        <p:txBody>
          <a:bodyPr>
            <a:normAutofit/>
          </a:bodyPr>
          <a:lstStyle>
            <a:lvl1pPr>
              <a:buClrTx/>
              <a:defRPr sz="1800" b="0" i="0">
                <a:solidFill>
                  <a:schemeClr val="tx1">
                    <a:lumMod val="65000"/>
                    <a:lumOff val="35000"/>
                  </a:schemeClr>
                </a:solidFill>
                <a:latin typeface="+mn-lt"/>
                <a:ea typeface="Open Sans" panose="020B0606030504020204" pitchFamily="34" charset="0"/>
                <a:cs typeface="Open Sans" panose="020B0606030504020204" pitchFamily="34" charset="0"/>
              </a:defRPr>
            </a:lvl1pPr>
            <a:lvl2pPr>
              <a:buClrTx/>
              <a:defRPr sz="1500" b="0" i="0">
                <a:solidFill>
                  <a:schemeClr val="tx1">
                    <a:lumMod val="65000"/>
                    <a:lumOff val="35000"/>
                  </a:schemeClr>
                </a:solidFill>
                <a:latin typeface="+mn-lt"/>
                <a:ea typeface="Open Sans" panose="020B0606030504020204" pitchFamily="34" charset="0"/>
                <a:cs typeface="Open Sans" panose="020B0606030504020204" pitchFamily="34" charset="0"/>
              </a:defRPr>
            </a:lvl2pPr>
            <a:lvl3pPr>
              <a:buClrTx/>
              <a:defRPr sz="1350" b="0" i="0">
                <a:solidFill>
                  <a:schemeClr val="tx1">
                    <a:lumMod val="65000"/>
                    <a:lumOff val="35000"/>
                  </a:schemeClr>
                </a:solidFill>
                <a:latin typeface="+mn-lt"/>
                <a:ea typeface="Open Sans" panose="020B0606030504020204" pitchFamily="34" charset="0"/>
                <a:cs typeface="Open Sans" panose="020B0606030504020204" pitchFamily="34" charset="0"/>
              </a:defRPr>
            </a:lvl3pPr>
            <a:lvl4pPr>
              <a:buClrTx/>
              <a:defRPr sz="1200" b="0" i="0">
                <a:solidFill>
                  <a:schemeClr val="tx1">
                    <a:lumMod val="65000"/>
                    <a:lumOff val="35000"/>
                  </a:schemeClr>
                </a:solidFill>
                <a:latin typeface="+mn-lt"/>
                <a:ea typeface="Open Sans" panose="020B0606030504020204" pitchFamily="34" charset="0"/>
                <a:cs typeface="Open Sans" panose="020B0606030504020204" pitchFamily="34" charset="0"/>
              </a:defRPr>
            </a:lvl4pPr>
            <a:lvl5pPr>
              <a:buClrTx/>
              <a:defRPr sz="1200" b="0" i="0">
                <a:solidFill>
                  <a:schemeClr val="tx1">
                    <a:lumMod val="65000"/>
                    <a:lumOff val="35000"/>
                  </a:schemeClr>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A036E9D1-D685-C346-B766-28F95AA32530}"/>
              </a:ext>
            </a:extLst>
          </p:cNvPr>
          <p:cNvSpPr>
            <a:spLocks noGrp="1"/>
          </p:cNvSpPr>
          <p:nvPr>
            <p:ph type="pic" sz="quarter" idx="10"/>
          </p:nvPr>
        </p:nvSpPr>
        <p:spPr>
          <a:xfrm>
            <a:off x="5886450" y="0"/>
            <a:ext cx="3249668" cy="6858000"/>
          </a:xfrm>
        </p:spPr>
        <p:txBody>
          <a:bodyPr/>
          <a:lstStyle/>
          <a:p>
            <a:endParaRPr lang="en-US" dirty="0"/>
          </a:p>
        </p:txBody>
      </p:sp>
      <p:sp>
        <p:nvSpPr>
          <p:cNvPr id="8" name="Rectangle 7">
            <a:extLst>
              <a:ext uri="{FF2B5EF4-FFF2-40B4-BE49-F238E27FC236}">
                <a16:creationId xmlns:a16="http://schemas.microsoft.com/office/drawing/2014/main" id="{66198AF5-F103-124A-8AB0-9EFD8DA78240}"/>
              </a:ext>
            </a:extLst>
          </p:cNvPr>
          <p:cNvSpPr/>
          <p:nvPr userDrawn="1"/>
        </p:nvSpPr>
        <p:spPr>
          <a:xfrm>
            <a:off x="565785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8525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9" name="Group 8"/>
          <p:cNvGrpSpPr/>
          <p:nvPr/>
        </p:nvGrpSpPr>
        <p:grpSpPr bwMode="gray">
          <a:xfrm>
            <a:off x="0" y="0"/>
            <a:ext cx="9144000" cy="6858000"/>
            <a:chOff x="0" y="0"/>
            <a:chExt cx="9144000" cy="6858000"/>
          </a:xfrm>
        </p:grpSpPr>
        <p:pic>
          <p:nvPicPr>
            <p:cNvPr id="5" name="Picture 4" descr="PP_Final-5.png"/>
            <p:cNvPicPr>
              <a:picLocks noChangeAspect="1"/>
            </p:cNvPicPr>
            <p:nvPr userDrawn="1"/>
          </p:nvPicPr>
          <p:blipFill>
            <a:blip r:embed="rId9" cstate="print"/>
            <a:stretch>
              <a:fillRect/>
            </a:stretch>
          </p:blipFill>
          <p:spPr bwMode="gray">
            <a:xfrm>
              <a:off x="0" y="0"/>
              <a:ext cx="9144000" cy="6858000"/>
            </a:xfrm>
            <a:prstGeom prst="rect">
              <a:avLst/>
            </a:prstGeom>
          </p:spPr>
        </p:pic>
        <p:pic>
          <p:nvPicPr>
            <p:cNvPr id="8" name="Picture 7" descr="PMS511_Tag.png"/>
            <p:cNvPicPr>
              <a:picLocks noChangeAspect="1"/>
            </p:cNvPicPr>
            <p:nvPr userDrawn="1"/>
          </p:nvPicPr>
          <p:blipFill>
            <a:blip r:embed="rId10" cstate="print"/>
            <a:srcRect b="24405"/>
            <a:stretch>
              <a:fillRect/>
            </a:stretch>
          </p:blipFill>
          <p:spPr bwMode="gray">
            <a:xfrm>
              <a:off x="280986" y="5998492"/>
              <a:ext cx="1247777" cy="758219"/>
            </a:xfrm>
            <a:prstGeom prst="rect">
              <a:avLst/>
            </a:prstGeom>
            <a:solidFill>
              <a:schemeClr val="bg1"/>
            </a:solidFill>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04999"/>
            <a:ext cx="8229600" cy="3276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509521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hf hdr="0" ftr="0" dt="0"/>
  <p:txStyles>
    <p:titleStyle>
      <a:lvl1pPr algn="l" defTabSz="914400" rtl="0" eaLnBrk="1" latinLnBrk="0" hangingPunct="1">
        <a:spcBef>
          <a:spcPct val="0"/>
        </a:spcBef>
        <a:buFont typeface="Arial" pitchFamily="34" charset="0"/>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chemeClr val="accent4"/>
        </a:buClr>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enworth.com/cost-of-c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9" t="34849" r="-409" b="18901"/>
          <a:stretch/>
        </p:blipFill>
        <p:spPr>
          <a:xfrm>
            <a:off x="37408" y="3303890"/>
            <a:ext cx="9144000" cy="2819400"/>
          </a:xfrm>
          <a:prstGeom prst="rect">
            <a:avLst/>
          </a:prstGeom>
        </p:spPr>
      </p:pic>
      <p:cxnSp>
        <p:nvCxnSpPr>
          <p:cNvPr id="6" name="Straight Connector 5"/>
          <p:cNvCxnSpPr/>
          <p:nvPr/>
        </p:nvCxnSpPr>
        <p:spPr>
          <a:xfrm>
            <a:off x="381000" y="2819400"/>
            <a:ext cx="784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ubtitle 3"/>
          <p:cNvSpPr>
            <a:spLocks noGrp="1"/>
          </p:cNvSpPr>
          <p:nvPr>
            <p:ph type="subTitle" idx="1"/>
          </p:nvPr>
        </p:nvSpPr>
        <p:spPr>
          <a:xfrm>
            <a:off x="411079" y="2819400"/>
            <a:ext cx="7848600" cy="1752600"/>
          </a:xfrm>
        </p:spPr>
        <p:txBody>
          <a:bodyPr/>
          <a:lstStyle/>
          <a:p>
            <a:pPr algn="ctr"/>
            <a:r>
              <a:rPr lang="en-US" sz="2400" dirty="0">
                <a:solidFill>
                  <a:schemeClr val="bg1"/>
                </a:solidFill>
              </a:rPr>
              <a:t>April Ibarra, MGS</a:t>
            </a:r>
          </a:p>
        </p:txBody>
      </p:sp>
      <p:sp>
        <p:nvSpPr>
          <p:cNvPr id="2" name="Title 1"/>
          <p:cNvSpPr>
            <a:spLocks noGrp="1"/>
          </p:cNvSpPr>
          <p:nvPr>
            <p:ph type="ctrTitle"/>
          </p:nvPr>
        </p:nvSpPr>
        <p:spPr>
          <a:xfrm>
            <a:off x="685800" y="1874226"/>
            <a:ext cx="7772400" cy="896264"/>
          </a:xfrm>
        </p:spPr>
        <p:txBody>
          <a:bodyPr/>
          <a:lstStyle/>
          <a:p>
            <a:pPr algn="ctr">
              <a:defRPr/>
            </a:pPr>
            <a:r>
              <a:rPr lang="en-US" sz="3200" dirty="0"/>
              <a:t>Prepare to Care: Creating an Aging Roadmap</a:t>
            </a:r>
          </a:p>
        </p:txBody>
      </p:sp>
      <p:sp>
        <p:nvSpPr>
          <p:cNvPr id="5" name="Rectangle 4"/>
          <p:cNvSpPr/>
          <p:nvPr/>
        </p:nvSpPr>
        <p:spPr>
          <a:xfrm>
            <a:off x="3200400" y="6172200"/>
            <a:ext cx="5761038" cy="276225"/>
          </a:xfrm>
          <a:prstGeom prst="rect">
            <a:avLst/>
          </a:prstGeom>
        </p:spPr>
        <p:txBody>
          <a:bodyPr>
            <a:spAutoFit/>
          </a:bodyPr>
          <a:lstStyle/>
          <a:p>
            <a:pPr eaLnBrk="1" hangingPunct="1">
              <a:defRPr/>
            </a:pPr>
            <a:r>
              <a:rPr lang="en-US" sz="1200" dirty="0">
                <a:latin typeface="+mn-lt"/>
              </a:rPr>
              <a:t>Each Home Instead Senior Care® franchise office is independently owned and operated.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4969671" y="2745444"/>
            <a:ext cx="2234612" cy="1442158"/>
          </a:xfrm>
          <a:prstGeom prst="wedgeRectCallout">
            <a:avLst>
              <a:gd name="adj1" fmla="val -19833"/>
              <a:gd name="adj2" fmla="val 76618"/>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Consider</a:t>
            </a:r>
          </a:p>
        </p:txBody>
      </p:sp>
      <p:sp>
        <p:nvSpPr>
          <p:cNvPr id="2" name="Title 1"/>
          <p:cNvSpPr>
            <a:spLocks noGrp="1"/>
          </p:cNvSpPr>
          <p:nvPr>
            <p:ph type="title"/>
          </p:nvPr>
        </p:nvSpPr>
        <p:spPr>
          <a:xfrm>
            <a:off x="228600" y="158042"/>
            <a:ext cx="8670157" cy="815340"/>
          </a:xfrm>
        </p:spPr>
        <p:txBody>
          <a:bodyPr>
            <a:normAutofit fontScale="90000"/>
          </a:bodyPr>
          <a:lstStyle/>
          <a:p>
            <a:r>
              <a:rPr lang="en-US" sz="2800" dirty="0"/>
              <a:t>ACT</a:t>
            </a:r>
            <a:br>
              <a:rPr lang="en-US" sz="2800" dirty="0"/>
            </a:br>
            <a:r>
              <a:rPr lang="en-US" sz="2800" dirty="0"/>
              <a:t>Help Determine what the Future will Look Like </a:t>
            </a:r>
          </a:p>
        </p:txBody>
      </p:sp>
      <p:sp>
        <p:nvSpPr>
          <p:cNvPr id="7" name="Rectangular Callout 6"/>
          <p:cNvSpPr/>
          <p:nvPr/>
        </p:nvSpPr>
        <p:spPr>
          <a:xfrm>
            <a:off x="3886200" y="1271386"/>
            <a:ext cx="2468880" cy="1470660"/>
          </a:xfrm>
          <a:prstGeom prst="wedgeRectCallout">
            <a:avLst>
              <a:gd name="adj1" fmla="val -24537"/>
              <a:gd name="adj2" fmla="val 76490"/>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Assess </a:t>
            </a:r>
          </a:p>
        </p:txBody>
      </p:sp>
      <p:sp>
        <p:nvSpPr>
          <p:cNvPr id="8" name="Rectangular Callout 7"/>
          <p:cNvSpPr/>
          <p:nvPr/>
        </p:nvSpPr>
        <p:spPr>
          <a:xfrm>
            <a:off x="6002634" y="4191000"/>
            <a:ext cx="2738058" cy="1312618"/>
          </a:xfrm>
          <a:prstGeom prst="wedgeRectCallout">
            <a:avLst>
              <a:gd name="adj1" fmla="val -20833"/>
              <a:gd name="adj2" fmla="val 75152"/>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Talk</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846" r="30308"/>
          <a:stretch/>
        </p:blipFill>
        <p:spPr>
          <a:xfrm>
            <a:off x="403308" y="1382309"/>
            <a:ext cx="3040082" cy="3875903"/>
          </a:xfrm>
          <a:prstGeom prst="rect">
            <a:avLst/>
          </a:prstGeom>
        </p:spPr>
      </p:pic>
    </p:spTree>
    <p:extLst>
      <p:ext uri="{BB962C8B-B14F-4D97-AF65-F5344CB8AC3E}">
        <p14:creationId xmlns:p14="http://schemas.microsoft.com/office/powerpoint/2010/main" val="280393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cap="all" dirty="0"/>
              <a:t>Cost of Care</a:t>
            </a:r>
          </a:p>
        </p:txBody>
      </p:sp>
      <p:sp>
        <p:nvSpPr>
          <p:cNvPr id="3" name="Content Placeholder 2">
            <a:extLst>
              <a:ext uri="{FF2B5EF4-FFF2-40B4-BE49-F238E27FC236}">
                <a16:creationId xmlns:a16="http://schemas.microsoft.com/office/drawing/2014/main" id="{F640A5B1-19DE-4665-BF39-3F1688DE6C4A}"/>
              </a:ext>
            </a:extLst>
          </p:cNvPr>
          <p:cNvSpPr>
            <a:spLocks noGrp="1"/>
          </p:cNvSpPr>
          <p:nvPr>
            <p:ph idx="1"/>
          </p:nvPr>
        </p:nvSpPr>
        <p:spPr>
          <a:xfrm>
            <a:off x="152400" y="1619494"/>
            <a:ext cx="6324600" cy="3276601"/>
          </a:xfrm>
        </p:spPr>
        <p:txBody>
          <a:bodyPr>
            <a:normAutofit fontScale="92500"/>
          </a:bodyPr>
          <a:lstStyle/>
          <a:p>
            <a:pPr lvl="1">
              <a:spcBef>
                <a:spcPts val="0"/>
              </a:spcBef>
              <a:spcAft>
                <a:spcPts val="0"/>
              </a:spcAft>
              <a:buClr>
                <a:schemeClr val="accent6"/>
              </a:buClr>
              <a:buFont typeface="Arial" panose="020B0604020202020204" pitchFamily="34" charset="0"/>
              <a:buChar char="•"/>
            </a:pPr>
            <a:r>
              <a:rPr lang="en-US" sz="2400" dirty="0">
                <a:solidFill>
                  <a:schemeClr val="tx1">
                    <a:lumMod val="65000"/>
                    <a:lumOff val="35000"/>
                  </a:schemeClr>
                </a:solidFill>
              </a:rPr>
              <a:t>The reality is </a:t>
            </a:r>
            <a:r>
              <a:rPr lang="en-US" sz="2400" b="1" dirty="0">
                <a:solidFill>
                  <a:schemeClr val="accent4"/>
                </a:solidFill>
              </a:rPr>
              <a:t>70% </a:t>
            </a:r>
            <a:r>
              <a:rPr lang="en-US" sz="2400" dirty="0">
                <a:solidFill>
                  <a:schemeClr val="tx1">
                    <a:lumMod val="65000"/>
                    <a:lumOff val="35000"/>
                  </a:schemeClr>
                </a:solidFill>
              </a:rPr>
              <a:t>of Americans who reach age 65 will be unable to care for themselves without assistance at some point</a:t>
            </a:r>
          </a:p>
          <a:p>
            <a:pPr lvl="1">
              <a:spcBef>
                <a:spcPts val="0"/>
              </a:spcBef>
              <a:spcAft>
                <a:spcPts val="0"/>
              </a:spcAft>
              <a:buClr>
                <a:schemeClr val="accent6"/>
              </a:buClr>
              <a:buFont typeface="Arial" panose="020B0604020202020204" pitchFamily="34" charset="0"/>
              <a:buChar char="•"/>
            </a:pPr>
            <a:endParaRPr lang="en-US" sz="2400" dirty="0">
              <a:solidFill>
                <a:schemeClr val="tx1">
                  <a:lumMod val="65000"/>
                  <a:lumOff val="35000"/>
                </a:schemeClr>
              </a:solidFill>
            </a:endParaRPr>
          </a:p>
          <a:p>
            <a:pPr lvl="1">
              <a:spcBef>
                <a:spcPts val="0"/>
              </a:spcBef>
              <a:spcAft>
                <a:spcPts val="0"/>
              </a:spcAft>
              <a:buClr>
                <a:schemeClr val="accent6"/>
              </a:buClr>
              <a:buFont typeface="Arial" panose="020B0604020202020204" pitchFamily="34" charset="0"/>
              <a:buChar char="•"/>
            </a:pPr>
            <a:r>
              <a:rPr lang="en-US" sz="2400" dirty="0">
                <a:solidFill>
                  <a:schemeClr val="tx1">
                    <a:lumMod val="65000"/>
                    <a:lumOff val="35000"/>
                  </a:schemeClr>
                </a:solidFill>
              </a:rPr>
              <a:t>From 2004 to 2019, the cost for facility and in-home care services has risen on average from 1.71% -3.64% per year. That’s an increase of $892 annually for home care and up to $2,468 fo</a:t>
            </a:r>
            <a:r>
              <a:rPr lang="en-US" sz="2400" dirty="0"/>
              <a:t>r private room in nursing home. </a:t>
            </a:r>
            <a:endParaRPr lang="en-US" sz="2400" dirty="0">
              <a:solidFill>
                <a:schemeClr val="tx1">
                  <a:lumMod val="65000"/>
                  <a:lumOff val="35000"/>
                </a:schemeClr>
              </a:solidFill>
            </a:endParaRPr>
          </a:p>
          <a:p>
            <a:pPr lvl="1">
              <a:spcBef>
                <a:spcPts val="0"/>
              </a:spcBef>
              <a:spcAft>
                <a:spcPts val="0"/>
              </a:spcAft>
              <a:buClr>
                <a:schemeClr val="accent6"/>
              </a:buClr>
              <a:buFont typeface="Arial" panose="020B0604020202020204" pitchFamily="34" charset="0"/>
              <a:buChar char="•"/>
            </a:pPr>
            <a:endParaRPr lang="en-US" sz="2400" dirty="0">
              <a:solidFill>
                <a:schemeClr val="tx1">
                  <a:lumMod val="65000"/>
                  <a:lumOff val="35000"/>
                </a:schemeClr>
              </a:solidFill>
            </a:endParaRPr>
          </a:p>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892" t="-175" r="50231" b="15620"/>
          <a:stretch/>
        </p:blipFill>
        <p:spPr>
          <a:xfrm>
            <a:off x="6923922" y="457200"/>
            <a:ext cx="1785532" cy="4953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extBox 5"/>
          <p:cNvSpPr txBox="1"/>
          <p:nvPr/>
        </p:nvSpPr>
        <p:spPr>
          <a:xfrm>
            <a:off x="1571625" y="6172200"/>
            <a:ext cx="4191000" cy="498598"/>
          </a:xfrm>
          <a:prstGeom prst="rect">
            <a:avLst/>
          </a:prstGeom>
          <a:noFill/>
        </p:spPr>
        <p:txBody>
          <a:bodyPr wrap="square" rtlCol="0">
            <a:spAutoFit/>
          </a:bodyPr>
          <a:lstStyle/>
          <a:p>
            <a:r>
              <a:rPr lang="en-US" sz="800" dirty="0">
                <a:latin typeface="+mn-lt"/>
              </a:rPr>
              <a:t>Sources: </a:t>
            </a:r>
            <a:r>
              <a:rPr lang="de-DE" sz="800" dirty="0"/>
              <a:t>Daschle, T., &amp; Thompson, T. (2013)</a:t>
            </a:r>
            <a:r>
              <a:rPr lang="en-US" sz="800" dirty="0"/>
              <a:t>; Home Care Association of American and Global Coalition on Aging. (2016).  </a:t>
            </a:r>
          </a:p>
          <a:p>
            <a:r>
              <a:rPr lang="en-US" sz="800" dirty="0"/>
              <a:t>Sources: Genworth Cost of Care Study, 2020 </a:t>
            </a:r>
          </a:p>
        </p:txBody>
      </p:sp>
    </p:spTree>
    <p:extLst>
      <p:ext uri="{BB962C8B-B14F-4D97-AF65-F5344CB8AC3E}">
        <p14:creationId xmlns:p14="http://schemas.microsoft.com/office/powerpoint/2010/main" val="6677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Family Care</a:t>
            </a:r>
          </a:p>
        </p:txBody>
      </p:sp>
      <p:sp>
        <p:nvSpPr>
          <p:cNvPr id="3" name="Content Placeholder 2"/>
          <p:cNvSpPr>
            <a:spLocks noGrp="1"/>
          </p:cNvSpPr>
          <p:nvPr>
            <p:ph idx="1"/>
          </p:nvPr>
        </p:nvSpPr>
        <p:spPr>
          <a:xfrm>
            <a:off x="304800" y="1356518"/>
            <a:ext cx="8229600" cy="4144963"/>
          </a:xfrm>
        </p:spPr>
        <p:txBody>
          <a:bodyPr>
            <a:normAutofit/>
          </a:bodyPr>
          <a:lstStyle/>
          <a:p>
            <a:pPr>
              <a:buClr>
                <a:schemeClr val="accent6"/>
              </a:buClr>
            </a:pPr>
            <a:r>
              <a:rPr lang="en-US" sz="2400" dirty="0"/>
              <a:t>Fewer family caregivers</a:t>
            </a:r>
          </a:p>
          <a:p>
            <a:pPr>
              <a:buClr>
                <a:schemeClr val="accent6"/>
              </a:buClr>
            </a:pPr>
            <a:r>
              <a:rPr lang="en-US" sz="2400" dirty="0"/>
              <a:t>Growing distance between family members</a:t>
            </a:r>
          </a:p>
          <a:p>
            <a:pPr>
              <a:buClr>
                <a:schemeClr val="accent6"/>
              </a:buClr>
            </a:pPr>
            <a:r>
              <a:rPr lang="en-US" sz="2400" dirty="0"/>
              <a:t>Considerations:</a:t>
            </a:r>
          </a:p>
          <a:p>
            <a:pPr lvl="1">
              <a:buClr>
                <a:schemeClr val="accent6"/>
              </a:buClr>
              <a:buFont typeface="Wingdings" panose="05000000000000000000" pitchFamily="2" charset="2"/>
              <a:buChar char="§"/>
            </a:pPr>
            <a:r>
              <a:rPr lang="en-US" sz="2400" dirty="0"/>
              <a:t>Who all is available to care?</a:t>
            </a:r>
          </a:p>
          <a:p>
            <a:pPr lvl="1">
              <a:buClr>
                <a:schemeClr val="accent6"/>
              </a:buClr>
              <a:buFont typeface="Wingdings" panose="05000000000000000000" pitchFamily="2" charset="2"/>
              <a:buChar char="§"/>
            </a:pPr>
            <a:r>
              <a:rPr lang="en-US" sz="2400" dirty="0"/>
              <a:t>How much time do they have to provide care?</a:t>
            </a:r>
          </a:p>
          <a:p>
            <a:pPr lvl="1">
              <a:buClr>
                <a:schemeClr val="accent6"/>
              </a:buClr>
              <a:buFont typeface="Wingdings" panose="05000000000000000000" pitchFamily="2" charset="2"/>
              <a:buChar char="§"/>
            </a:pPr>
            <a:r>
              <a:rPr lang="en-US" sz="2400" dirty="0"/>
              <a:t>Are they close enough to provide consistent care?</a:t>
            </a:r>
          </a:p>
          <a:p>
            <a:pPr lvl="1">
              <a:buClr>
                <a:schemeClr val="accent6"/>
              </a:buClr>
              <a:buFont typeface="Wingdings" panose="05000000000000000000" pitchFamily="2" charset="2"/>
              <a:buChar char="§"/>
            </a:pPr>
            <a:r>
              <a:rPr lang="en-US" sz="2400" dirty="0"/>
              <a:t>Do they have the financial resources?</a:t>
            </a:r>
          </a:p>
          <a:p>
            <a:pPr lvl="1">
              <a:buClr>
                <a:schemeClr val="accent6"/>
              </a:buClr>
              <a:buFont typeface="Wingdings" panose="05000000000000000000" pitchFamily="2" charset="2"/>
              <a:buChar char="§"/>
            </a:pPr>
            <a:r>
              <a:rPr lang="en-US" sz="2400" dirty="0"/>
              <a:t>Will they feel comfortable providing all types of care?</a:t>
            </a:r>
          </a:p>
          <a:p>
            <a:pPr lvl="1"/>
            <a:endParaRPr lang="en-US" sz="2400" dirty="0"/>
          </a:p>
          <a:p>
            <a:pPr lvl="1"/>
            <a:endParaRPr lang="en-US" sz="2400" dirty="0"/>
          </a:p>
        </p:txBody>
      </p:sp>
      <p:sp>
        <p:nvSpPr>
          <p:cNvPr id="5" name="TextBox 4">
            <a:extLst>
              <a:ext uri="{FF2B5EF4-FFF2-40B4-BE49-F238E27FC236}">
                <a16:creationId xmlns:a16="http://schemas.microsoft.com/office/drawing/2014/main" id="{07543EEB-9863-4078-91BC-C67BC9D6C4C5}"/>
              </a:ext>
            </a:extLst>
          </p:cNvPr>
          <p:cNvSpPr txBox="1"/>
          <p:nvPr/>
        </p:nvSpPr>
        <p:spPr>
          <a:xfrm>
            <a:off x="6096000" y="5860940"/>
            <a:ext cx="4419600" cy="215444"/>
          </a:xfrm>
          <a:prstGeom prst="rect">
            <a:avLst/>
          </a:prstGeom>
          <a:noFill/>
        </p:spPr>
        <p:txBody>
          <a:bodyPr wrap="square" rtlCol="0">
            <a:spAutoFit/>
          </a:bodyPr>
          <a:lstStyle/>
          <a:p>
            <a:r>
              <a:rPr lang="en-US" sz="800" dirty="0">
                <a:latin typeface="+mn-lt"/>
              </a:rPr>
              <a:t>Sources: Caring for America’s Seniors: Value of Home Care Report </a:t>
            </a:r>
            <a:endParaRPr lang="en-US" sz="800" dirty="0"/>
          </a:p>
        </p:txBody>
      </p:sp>
    </p:spTree>
    <p:extLst>
      <p:ext uri="{BB962C8B-B14F-4D97-AF65-F5344CB8AC3E}">
        <p14:creationId xmlns:p14="http://schemas.microsoft.com/office/powerpoint/2010/main" val="159053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normAutofit/>
          </a:bodyPr>
          <a:lstStyle/>
          <a:p>
            <a:pPr algn="ctr" eaLnBrk="1" fontAlgn="auto" hangingPunct="1">
              <a:spcAft>
                <a:spcPts val="0"/>
              </a:spcAft>
              <a:defRPr/>
            </a:pPr>
            <a:r>
              <a:rPr lang="en-US" dirty="0"/>
              <a:t>Family Meeting Checklist</a:t>
            </a:r>
          </a:p>
        </p:txBody>
      </p:sp>
      <p:sp>
        <p:nvSpPr>
          <p:cNvPr id="20483" name="Rectangle 3"/>
          <p:cNvSpPr>
            <a:spLocks noGrp="1" noChangeArrowheads="1"/>
          </p:cNvSpPr>
          <p:nvPr>
            <p:ph idx="1"/>
          </p:nvPr>
        </p:nvSpPr>
        <p:spPr>
          <a:xfrm>
            <a:off x="685800" y="1417638"/>
            <a:ext cx="5410200" cy="3657600"/>
          </a:xfrm>
        </p:spPr>
        <p:txBody>
          <a:bodyPr>
            <a:normAutofit/>
          </a:bodyPr>
          <a:lstStyle/>
          <a:p>
            <a:pPr eaLnBrk="1" hangingPunct="1">
              <a:spcBef>
                <a:spcPct val="45000"/>
              </a:spcBef>
              <a:buClr>
                <a:schemeClr val="accent6"/>
              </a:buClr>
              <a:buFont typeface="Wingdings" panose="05000000000000000000" pitchFamily="2" charset="2"/>
              <a:buChar char="§"/>
            </a:pPr>
            <a:r>
              <a:rPr lang="en-US" sz="2400" dirty="0"/>
              <a:t>Involve your aging love one</a:t>
            </a:r>
          </a:p>
          <a:p>
            <a:pPr eaLnBrk="1" hangingPunct="1">
              <a:spcBef>
                <a:spcPct val="45000"/>
              </a:spcBef>
              <a:buClr>
                <a:schemeClr val="accent6"/>
              </a:buClr>
              <a:buFont typeface="Wingdings" panose="05000000000000000000" pitchFamily="2" charset="2"/>
              <a:buChar char="§"/>
            </a:pPr>
            <a:r>
              <a:rPr lang="en-US" sz="2400" dirty="0"/>
              <a:t>Identify and list your loved one’s needs</a:t>
            </a:r>
            <a:endParaRPr lang="en-US" altLang="en-US" sz="2400" dirty="0"/>
          </a:p>
          <a:p>
            <a:pPr eaLnBrk="1" hangingPunct="1">
              <a:spcBef>
                <a:spcPct val="45000"/>
              </a:spcBef>
              <a:buClr>
                <a:schemeClr val="accent6"/>
              </a:buClr>
              <a:buFont typeface="Wingdings" panose="05000000000000000000" pitchFamily="2" charset="2"/>
              <a:buChar char="§"/>
            </a:pPr>
            <a:r>
              <a:rPr lang="en-US" altLang="en-US" sz="2400" dirty="0"/>
              <a:t>Prioritize needs</a:t>
            </a:r>
          </a:p>
          <a:p>
            <a:pPr eaLnBrk="1" hangingPunct="1">
              <a:spcBef>
                <a:spcPct val="45000"/>
              </a:spcBef>
              <a:buClr>
                <a:schemeClr val="accent6"/>
              </a:buClr>
              <a:buFont typeface="Wingdings" panose="05000000000000000000" pitchFamily="2" charset="2"/>
              <a:buChar char="§"/>
            </a:pPr>
            <a:r>
              <a:rPr lang="en-US" altLang="en-US" sz="2400" dirty="0"/>
              <a:t>Research options</a:t>
            </a:r>
          </a:p>
          <a:p>
            <a:pPr eaLnBrk="1" hangingPunct="1">
              <a:spcBef>
                <a:spcPct val="45000"/>
              </a:spcBef>
              <a:buClr>
                <a:schemeClr val="accent6"/>
              </a:buClr>
              <a:buFont typeface="Wingdings" panose="05000000000000000000" pitchFamily="2" charset="2"/>
              <a:buChar char="§"/>
            </a:pPr>
            <a:r>
              <a:rPr lang="en-US" altLang="en-US" sz="2400" dirty="0"/>
              <a:t>Divide workload</a:t>
            </a:r>
          </a:p>
          <a:p>
            <a:pPr eaLnBrk="1" hangingPunct="1">
              <a:spcBef>
                <a:spcPct val="45000"/>
              </a:spcBef>
              <a:buClr>
                <a:schemeClr val="accent6"/>
              </a:buClr>
              <a:buFont typeface="Wingdings" panose="05000000000000000000" pitchFamily="2" charset="2"/>
              <a:buChar char="§"/>
            </a:pPr>
            <a:r>
              <a:rPr lang="en-US" altLang="en-US" sz="2400" dirty="0"/>
              <a:t>Plan ahead as much as possible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6844">
            <a:off x="5403486" y="3165317"/>
            <a:ext cx="3376983" cy="225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0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Family dynamics</a:t>
            </a:r>
          </a:p>
        </p:txBody>
      </p:sp>
      <p:sp>
        <p:nvSpPr>
          <p:cNvPr id="3" name="Content Placeholder 2"/>
          <p:cNvSpPr>
            <a:spLocks noGrp="1"/>
          </p:cNvSpPr>
          <p:nvPr>
            <p:ph idx="1"/>
          </p:nvPr>
        </p:nvSpPr>
        <p:spPr>
          <a:xfrm>
            <a:off x="399505" y="1471367"/>
            <a:ext cx="8229600" cy="3276601"/>
          </a:xfrm>
        </p:spPr>
        <p:txBody>
          <a:bodyPr>
            <a:noAutofit/>
          </a:bodyPr>
          <a:lstStyle/>
          <a:p>
            <a:pPr>
              <a:spcBef>
                <a:spcPct val="40000"/>
              </a:spcBef>
              <a:buFont typeface="Wingdings" panose="05000000000000000000" pitchFamily="2" charset="2"/>
              <a:buChar char="§"/>
            </a:pPr>
            <a:r>
              <a:rPr lang="en-US" altLang="en-US" sz="2400" dirty="0"/>
              <a:t>Often one sibling takes on majority of care</a:t>
            </a:r>
          </a:p>
          <a:p>
            <a:pPr>
              <a:spcBef>
                <a:spcPct val="40000"/>
              </a:spcBef>
              <a:buFont typeface="Wingdings" panose="05000000000000000000" pitchFamily="2" charset="2"/>
              <a:buChar char="§"/>
            </a:pPr>
            <a:r>
              <a:rPr lang="en-US" altLang="en-US" sz="2400" dirty="0"/>
              <a:t>Top five hot button issues:</a:t>
            </a:r>
          </a:p>
          <a:p>
            <a:pPr lvl="1">
              <a:spcBef>
                <a:spcPct val="40000"/>
              </a:spcBef>
              <a:buClr>
                <a:schemeClr val="accent6"/>
              </a:buClr>
              <a:buFont typeface="Wingdings" panose="05000000000000000000" pitchFamily="2" charset="2"/>
              <a:buChar char="§"/>
            </a:pPr>
            <a:r>
              <a:rPr lang="en-US" altLang="en-US" sz="2400" dirty="0"/>
              <a:t>Illness</a:t>
            </a:r>
          </a:p>
          <a:p>
            <a:pPr lvl="1">
              <a:spcBef>
                <a:spcPct val="40000"/>
              </a:spcBef>
              <a:buClr>
                <a:schemeClr val="accent6"/>
              </a:buClr>
              <a:buFont typeface="Wingdings" panose="05000000000000000000" pitchFamily="2" charset="2"/>
              <a:buChar char="§"/>
            </a:pPr>
            <a:r>
              <a:rPr lang="en-US" altLang="en-US" sz="2400" dirty="0"/>
              <a:t>Finances</a:t>
            </a:r>
          </a:p>
          <a:p>
            <a:pPr lvl="1">
              <a:spcBef>
                <a:spcPct val="40000"/>
              </a:spcBef>
              <a:buClr>
                <a:schemeClr val="accent6"/>
              </a:buClr>
              <a:buFont typeface="Wingdings" panose="05000000000000000000" pitchFamily="2" charset="2"/>
              <a:buChar char="§"/>
            </a:pPr>
            <a:r>
              <a:rPr lang="en-US" altLang="en-US" sz="2400" dirty="0"/>
              <a:t>Inheritance</a:t>
            </a:r>
          </a:p>
          <a:p>
            <a:pPr lvl="1">
              <a:spcBef>
                <a:spcPct val="40000"/>
              </a:spcBef>
              <a:buClr>
                <a:schemeClr val="accent6"/>
              </a:buClr>
              <a:buFont typeface="Wingdings" panose="05000000000000000000" pitchFamily="2" charset="2"/>
              <a:buChar char="§"/>
            </a:pPr>
            <a:r>
              <a:rPr lang="en-US" altLang="en-US" sz="2400" dirty="0"/>
              <a:t>Distance</a:t>
            </a:r>
          </a:p>
          <a:p>
            <a:pPr lvl="1">
              <a:spcBef>
                <a:spcPct val="40000"/>
              </a:spcBef>
              <a:buClr>
                <a:schemeClr val="accent6"/>
              </a:buClr>
              <a:buFont typeface="Wingdings" panose="05000000000000000000" pitchFamily="2" charset="2"/>
              <a:buChar char="§"/>
            </a:pPr>
            <a:r>
              <a:rPr lang="en-US" altLang="en-US" sz="2400" dirty="0"/>
              <a:t>Stress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234" y="2933510"/>
            <a:ext cx="3378039" cy="225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ACE7D101-A99B-4F70-9EED-1F98E18735D7}"/>
              </a:ext>
            </a:extLst>
          </p:cNvPr>
          <p:cNvSpPr txBox="1"/>
          <p:nvPr/>
        </p:nvSpPr>
        <p:spPr>
          <a:xfrm>
            <a:off x="2743200" y="5943600"/>
            <a:ext cx="3378039" cy="800219"/>
          </a:xfrm>
          <a:prstGeom prst="rect">
            <a:avLst/>
          </a:prstGeom>
          <a:noFill/>
        </p:spPr>
        <p:txBody>
          <a:bodyPr wrap="square" rtlCol="0">
            <a:spAutoFit/>
          </a:bodyPr>
          <a:lstStyle/>
          <a:p>
            <a:pPr marL="0" lvl="1" algn="ctr"/>
            <a:r>
              <a:rPr lang="en-US" sz="2000" cap="small" dirty="0">
                <a:solidFill>
                  <a:schemeClr val="accent4"/>
                </a:solidFill>
                <a:latin typeface="+mn-lt"/>
              </a:rPr>
              <a:t>for resources visit:</a:t>
            </a:r>
          </a:p>
          <a:p>
            <a:pPr marL="0" lvl="1" algn="ctr"/>
            <a:r>
              <a:rPr lang="en-US" sz="2000" b="1" dirty="0">
                <a:solidFill>
                  <a:schemeClr val="accent4"/>
                </a:solidFill>
                <a:latin typeface="+mn-lt"/>
              </a:rPr>
              <a:t>SolvingFamilyConflict.com </a:t>
            </a:r>
          </a:p>
        </p:txBody>
      </p:sp>
    </p:spTree>
    <p:extLst>
      <p:ext uri="{BB962C8B-B14F-4D97-AF65-F5344CB8AC3E}">
        <p14:creationId xmlns:p14="http://schemas.microsoft.com/office/powerpoint/2010/main" val="36555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457200"/>
            <a:ext cx="8763000" cy="1143000"/>
          </a:xfrm>
        </p:spPr>
        <p:txBody>
          <a:bodyPr>
            <a:normAutofit/>
          </a:bodyPr>
          <a:lstStyle/>
          <a:p>
            <a:r>
              <a:rPr lang="en-US" sz="2400" dirty="0"/>
              <a:t>Seven Tips to Help Communicate with Aging Parents </a:t>
            </a:r>
          </a:p>
        </p:txBody>
      </p:sp>
      <p:sp>
        <p:nvSpPr>
          <p:cNvPr id="3" name="Content Placeholder 2"/>
          <p:cNvSpPr>
            <a:spLocks noGrp="1"/>
          </p:cNvSpPr>
          <p:nvPr>
            <p:ph idx="1"/>
          </p:nvPr>
        </p:nvSpPr>
        <p:spPr>
          <a:xfrm>
            <a:off x="457200" y="1562099"/>
            <a:ext cx="8229600" cy="3733801"/>
          </a:xfrm>
        </p:spPr>
        <p:txBody>
          <a:bodyPr>
            <a:normAutofit/>
          </a:bodyPr>
          <a:lstStyle/>
          <a:p>
            <a:pPr marL="457200" indent="-457200">
              <a:buFont typeface="+mj-lt"/>
              <a:buAutoNum type="arabicPeriod"/>
            </a:pPr>
            <a:r>
              <a:rPr lang="en-US" dirty="0"/>
              <a:t>Get started</a:t>
            </a:r>
          </a:p>
          <a:p>
            <a:pPr marL="457200" indent="-457200">
              <a:buFont typeface="+mj-lt"/>
              <a:buAutoNum type="arabicPeriod"/>
            </a:pPr>
            <a:r>
              <a:rPr lang="en-US" dirty="0"/>
              <a:t>Talk it out</a:t>
            </a:r>
          </a:p>
          <a:p>
            <a:pPr marL="457200" indent="-457200">
              <a:buFont typeface="+mj-lt"/>
              <a:buAutoNum type="arabicPeriod"/>
            </a:pPr>
            <a:r>
              <a:rPr lang="en-US" dirty="0"/>
              <a:t>Sooner is best</a:t>
            </a:r>
          </a:p>
          <a:p>
            <a:pPr marL="457200" indent="-457200">
              <a:buFont typeface="+mj-lt"/>
              <a:buAutoNum type="arabicPeriod"/>
            </a:pPr>
            <a:r>
              <a:rPr lang="en-US" dirty="0"/>
              <a:t>Forget baby talk</a:t>
            </a:r>
          </a:p>
          <a:p>
            <a:pPr marL="457200" indent="-457200">
              <a:buFont typeface="+mj-lt"/>
              <a:buAutoNum type="arabicPeriod"/>
            </a:pPr>
            <a:r>
              <a:rPr lang="en-US" dirty="0"/>
              <a:t>Maximize independence</a:t>
            </a:r>
          </a:p>
          <a:p>
            <a:pPr marL="457200" indent="-457200">
              <a:buFont typeface="+mj-lt"/>
              <a:buAutoNum type="arabicPeriod"/>
            </a:pPr>
            <a:r>
              <a:rPr lang="en-US" dirty="0"/>
              <a:t>Be aware of the whole situation</a:t>
            </a:r>
          </a:p>
          <a:p>
            <a:pPr marL="457200" indent="-457200">
              <a:buFont typeface="+mj-lt"/>
              <a:buAutoNum type="arabicPeriod"/>
            </a:pPr>
            <a:r>
              <a:rPr lang="en-US" dirty="0"/>
              <a:t>Ask for help</a:t>
            </a:r>
          </a:p>
          <a:p>
            <a:endParaRPr lang="en-US" dirty="0"/>
          </a:p>
        </p:txBody>
      </p:sp>
    </p:spTree>
    <p:extLst>
      <p:ext uri="{BB962C8B-B14F-4D97-AF65-F5344CB8AC3E}">
        <p14:creationId xmlns:p14="http://schemas.microsoft.com/office/powerpoint/2010/main" val="385315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3CA10-A3AC-460C-BED4-7F39E4A6E3F9}"/>
              </a:ext>
            </a:extLst>
          </p:cNvPr>
          <p:cNvSpPr>
            <a:spLocks noGrp="1"/>
          </p:cNvSpPr>
          <p:nvPr>
            <p:ph type="title"/>
          </p:nvPr>
        </p:nvSpPr>
        <p:spPr>
          <a:xfrm>
            <a:off x="304800" y="381000"/>
            <a:ext cx="8534400" cy="1143000"/>
          </a:xfrm>
        </p:spPr>
        <p:txBody>
          <a:bodyPr>
            <a:normAutofit/>
          </a:bodyPr>
          <a:lstStyle/>
          <a:p>
            <a:r>
              <a:rPr lang="en-US" dirty="0"/>
              <a:t>Trends that Support Aging in Place</a:t>
            </a:r>
          </a:p>
        </p:txBody>
      </p:sp>
      <p:sp>
        <p:nvSpPr>
          <p:cNvPr id="4" name="Content Placeholder 3">
            <a:extLst>
              <a:ext uri="{FF2B5EF4-FFF2-40B4-BE49-F238E27FC236}">
                <a16:creationId xmlns:a16="http://schemas.microsoft.com/office/drawing/2014/main" id="{97CE6AFB-8807-4C46-801A-BFE3241A7C4C}"/>
              </a:ext>
            </a:extLst>
          </p:cNvPr>
          <p:cNvSpPr>
            <a:spLocks noGrp="1"/>
          </p:cNvSpPr>
          <p:nvPr>
            <p:ph idx="1"/>
          </p:nvPr>
        </p:nvSpPr>
        <p:spPr>
          <a:xfrm>
            <a:off x="308919" y="1524000"/>
            <a:ext cx="8229600" cy="3810000"/>
          </a:xfrm>
        </p:spPr>
        <p:txBody>
          <a:bodyPr>
            <a:normAutofit fontScale="85000" lnSpcReduction="20000"/>
          </a:bodyPr>
          <a:lstStyle/>
          <a:p>
            <a:r>
              <a:rPr lang="en-US" dirty="0"/>
              <a:t>Virtual health </a:t>
            </a:r>
          </a:p>
          <a:p>
            <a:pPr lvl="1"/>
            <a:r>
              <a:rPr lang="en-US" dirty="0"/>
              <a:t>CMS changes rules around telehealth in response to the pandemic</a:t>
            </a:r>
          </a:p>
          <a:p>
            <a:pPr marL="457200" lvl="1" indent="0">
              <a:buNone/>
            </a:pPr>
            <a:endParaRPr lang="en-US" dirty="0"/>
          </a:p>
          <a:p>
            <a:r>
              <a:rPr lang="en-US" dirty="0"/>
              <a:t>Tech enabled care organizations set up in-bound and outreach contacts </a:t>
            </a:r>
          </a:p>
          <a:p>
            <a:pPr marL="0" indent="0">
              <a:buNone/>
            </a:pPr>
            <a:endParaRPr lang="en-US" dirty="0"/>
          </a:p>
          <a:p>
            <a:r>
              <a:rPr lang="en-US" dirty="0"/>
              <a:t>Voice tech in the smarter home is the future now</a:t>
            </a:r>
          </a:p>
          <a:p>
            <a:pPr lvl="1"/>
            <a:r>
              <a:rPr lang="en-US" dirty="0"/>
              <a:t>27% of the 65+ population still lack access to broadband </a:t>
            </a:r>
          </a:p>
          <a:p>
            <a:pPr lvl="1"/>
            <a:r>
              <a:rPr lang="en-US" dirty="0"/>
              <a:t>62% of 70+ own a smart phone and 40% own a table the help is still needed to manage devices</a:t>
            </a:r>
          </a:p>
          <a:p>
            <a:pPr lvl="1"/>
            <a:endParaRPr lang="en-US" dirty="0"/>
          </a:p>
          <a:p>
            <a:r>
              <a:rPr lang="en-US" dirty="0"/>
              <a:t>Hospital at Home gains traction</a:t>
            </a:r>
          </a:p>
          <a:p>
            <a:endParaRPr lang="en-US" dirty="0"/>
          </a:p>
          <a:p>
            <a:r>
              <a:rPr lang="en-US" dirty="0"/>
              <a:t>Retailers </a:t>
            </a:r>
            <a:r>
              <a:rPr lang="en-US"/>
              <a:t>are becoming </a:t>
            </a:r>
            <a:r>
              <a:rPr lang="en-US" dirty="0"/>
              <a:t>part of the health care delivery system</a:t>
            </a:r>
          </a:p>
        </p:txBody>
      </p:sp>
      <p:sp>
        <p:nvSpPr>
          <p:cNvPr id="5" name="TextBox 4">
            <a:extLst>
              <a:ext uri="{FF2B5EF4-FFF2-40B4-BE49-F238E27FC236}">
                <a16:creationId xmlns:a16="http://schemas.microsoft.com/office/drawing/2014/main" id="{ABC23538-4E70-4A0E-B112-8FBC1772B0CE}"/>
              </a:ext>
            </a:extLst>
          </p:cNvPr>
          <p:cNvSpPr txBox="1"/>
          <p:nvPr/>
        </p:nvSpPr>
        <p:spPr>
          <a:xfrm>
            <a:off x="5105400" y="5943600"/>
            <a:ext cx="6248400" cy="215444"/>
          </a:xfrm>
          <a:prstGeom prst="rect">
            <a:avLst/>
          </a:prstGeom>
          <a:noFill/>
        </p:spPr>
        <p:txBody>
          <a:bodyPr wrap="square" rtlCol="0">
            <a:spAutoFit/>
          </a:bodyPr>
          <a:lstStyle/>
          <a:p>
            <a:r>
              <a:rPr lang="en-US" sz="800" dirty="0">
                <a:latin typeface="+mn-lt"/>
              </a:rPr>
              <a:t>Sources: The Future of Remote Care Technology and Older Adults (2020) </a:t>
            </a:r>
            <a:endParaRPr lang="en-US" sz="800" dirty="0"/>
          </a:p>
        </p:txBody>
      </p:sp>
    </p:spTree>
    <p:extLst>
      <p:ext uri="{BB962C8B-B14F-4D97-AF65-F5344CB8AC3E}">
        <p14:creationId xmlns:p14="http://schemas.microsoft.com/office/powerpoint/2010/main" val="310558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unset in the background&#10;&#10;Description automatically generated">
            <a:extLst>
              <a:ext uri="{FF2B5EF4-FFF2-40B4-BE49-F238E27FC236}">
                <a16:creationId xmlns:a16="http://schemas.microsoft.com/office/drawing/2014/main" id="{47BBE119-2ED9-4D6F-B076-143449782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81000"/>
            <a:ext cx="5467350" cy="489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459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2286000"/>
            <a:ext cx="7772400" cy="1143000"/>
          </a:xfrm>
        </p:spPr>
        <p:txBody>
          <a:bodyPr/>
          <a:lstStyle/>
          <a:p>
            <a:pPr algn="ctr" eaLnBrk="1" fontAlgn="auto" hangingPunct="1">
              <a:spcAft>
                <a:spcPts val="0"/>
              </a:spcAft>
              <a:defRPr/>
            </a:pPr>
            <a:r>
              <a:rPr lang="en-US" sz="4400" dirty="0"/>
              <a:t>Questions?</a:t>
            </a:r>
            <a:endParaRPr lang="en-US" dirty="0"/>
          </a:p>
        </p:txBody>
      </p:sp>
      <p:sp>
        <p:nvSpPr>
          <p:cNvPr id="3" name="Rectangle 2"/>
          <p:cNvSpPr/>
          <p:nvPr/>
        </p:nvSpPr>
        <p:spPr>
          <a:xfrm>
            <a:off x="3364819" y="6172200"/>
            <a:ext cx="5761038" cy="276225"/>
          </a:xfrm>
          <a:prstGeom prst="rect">
            <a:avLst/>
          </a:prstGeom>
        </p:spPr>
        <p:txBody>
          <a:bodyPr>
            <a:spAutoFit/>
          </a:bodyPr>
          <a:lstStyle/>
          <a:p>
            <a:pPr eaLnBrk="1" hangingPunct="1">
              <a:defRPr/>
            </a:pPr>
            <a:r>
              <a:rPr lang="en-US" sz="1200" dirty="0">
                <a:latin typeface="+mn-lt"/>
              </a:rPr>
              <a:t>Each Home Instead Senior Care® franchise office is independently owned and operated.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Resources</a:t>
            </a:r>
          </a:p>
        </p:txBody>
      </p:sp>
      <p:sp>
        <p:nvSpPr>
          <p:cNvPr id="3" name="Content Placeholder 2"/>
          <p:cNvSpPr>
            <a:spLocks noGrp="1"/>
          </p:cNvSpPr>
          <p:nvPr>
            <p:ph idx="1"/>
          </p:nvPr>
        </p:nvSpPr>
        <p:spPr>
          <a:xfrm>
            <a:off x="457200" y="1384687"/>
            <a:ext cx="8229600" cy="4800601"/>
          </a:xfrm>
        </p:spPr>
        <p:txBody>
          <a:bodyPr/>
          <a:lstStyle/>
          <a:p>
            <a:pPr>
              <a:spcBef>
                <a:spcPts val="0"/>
              </a:spcBef>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Aging Plan – 4070talk.com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Step by step guide to planning your aging journey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Conversation starters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MakingHomeSaferforSeniors.com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Home safety checklist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Inexpensive fixes for safety &amp; convenience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Caregiverstress.com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Genworth Cost of Care Survey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www.genworth.com/cost-of-care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AgingWithDignity.org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SeniorEmergencyKit.com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SimpleMeds.com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6238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dirty="0"/>
              <a:t>Objectives</a:t>
            </a:r>
            <a:br>
              <a:rPr lang="en-US" dirty="0"/>
            </a:br>
            <a:r>
              <a:rPr lang="en-US" sz="2000" dirty="0"/>
              <a:t>During the webinar you will learn how to: </a:t>
            </a:r>
          </a:p>
        </p:txBody>
      </p:sp>
      <p:sp>
        <p:nvSpPr>
          <p:cNvPr id="15363" name="Content Placeholder 1"/>
          <p:cNvSpPr>
            <a:spLocks noGrp="1"/>
          </p:cNvSpPr>
          <p:nvPr>
            <p:ph idx="1"/>
          </p:nvPr>
        </p:nvSpPr>
        <p:spPr>
          <a:xfrm>
            <a:off x="342900" y="1676400"/>
            <a:ext cx="8458200" cy="388620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Review aging process and what to expect as an older adult progress from independence to needing more support.  </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Explore tools to help aging adults develop a plan to help them prepare for their long-term care needs as they age.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Learn how to help families guide the conversation on sensitive subjects such as health, finances, and end of life</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Identify trends in products and services to support the increasing needs of older adults as they age in place.</a:t>
            </a:r>
          </a:p>
          <a:p>
            <a:pPr marL="0" indent="0">
              <a:spcBef>
                <a:spcPts val="300"/>
              </a:spcBef>
              <a:spcAft>
                <a:spcPts val="600"/>
              </a:spcAft>
              <a:buNone/>
              <a:defRPr/>
            </a:pPr>
            <a:endParaRPr lang="en-US" sz="2600" dirty="0"/>
          </a:p>
          <a:p>
            <a:pPr>
              <a:spcBef>
                <a:spcPts val="300"/>
              </a:spcBef>
              <a:spcAft>
                <a:spcPts val="600"/>
              </a:spcAft>
              <a:defRPr/>
            </a:pPr>
            <a:endParaRPr lang="en-CA" sz="2600" dirty="0"/>
          </a:p>
          <a:p>
            <a:pPr>
              <a:spcBef>
                <a:spcPts val="300"/>
              </a:spcBef>
              <a:buClr>
                <a:schemeClr val="accent4"/>
              </a:buClr>
              <a:defRP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2713">
            <a:off x="5069523" y="4861786"/>
            <a:ext cx="2231969" cy="153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797" y="0"/>
            <a:ext cx="58494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Subtitle 2"/>
          <p:cNvSpPr txBox="1">
            <a:spLocks/>
          </p:cNvSpPr>
          <p:nvPr/>
        </p:nvSpPr>
        <p:spPr>
          <a:xfrm>
            <a:off x="4260370" y="1817813"/>
            <a:ext cx="4687790" cy="1428863"/>
          </a:xfrm>
          <a:prstGeom prst="rect">
            <a:avLst/>
          </a:prstGeom>
        </p:spPr>
        <p:txBody>
          <a:bodyPr vert="horz" wrap="square" lIns="217434" tIns="108717" rIns="217434" bIns="10871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sz="1800" b="1" dirty="0">
                <a:latin typeface="+mj-lt"/>
                <a:ea typeface="Open Sans" charset="0"/>
                <a:cs typeface="Open Sans" charset="0"/>
              </a:rPr>
              <a:t>April Ibara, MGS</a:t>
            </a:r>
          </a:p>
          <a:p>
            <a:pPr algn="l">
              <a:lnSpc>
                <a:spcPct val="150000"/>
              </a:lnSpc>
            </a:pPr>
            <a:r>
              <a:rPr lang="en-US" sz="1600" dirty="0">
                <a:solidFill>
                  <a:schemeClr val="tx1">
                    <a:lumMod val="75000"/>
                    <a:lumOff val="25000"/>
                  </a:schemeClr>
                </a:solidFill>
                <a:latin typeface="Gill Sans MT" panose="020B0502020104020203" pitchFamily="34" charset="77"/>
                <a:ea typeface="Open Sans" charset="0"/>
                <a:cs typeface="Open Sans" charset="0"/>
              </a:rPr>
              <a:t>Home Instead Senior Care</a:t>
            </a:r>
          </a:p>
          <a:p>
            <a:pPr algn="l">
              <a:lnSpc>
                <a:spcPct val="150000"/>
              </a:lnSpc>
            </a:pPr>
            <a:r>
              <a:rPr lang="en-US" sz="1600" dirty="0">
                <a:solidFill>
                  <a:schemeClr val="tx1">
                    <a:lumMod val="75000"/>
                    <a:lumOff val="25000"/>
                  </a:schemeClr>
                </a:solidFill>
                <a:latin typeface="Gill Sans MT" panose="020B0502020104020203" pitchFamily="34" charset="77"/>
                <a:ea typeface="Open Sans" charset="0"/>
                <a:cs typeface="Open Sans" charset="0"/>
              </a:rPr>
              <a:t>Gerontologist &amp; Strategic Partnerships Manager</a:t>
            </a:r>
          </a:p>
        </p:txBody>
      </p:sp>
      <p:sp>
        <p:nvSpPr>
          <p:cNvPr id="12" name="Freeform 51"/>
          <p:cNvSpPr>
            <a:spLocks noChangeArrowheads="1"/>
          </p:cNvSpPr>
          <p:nvPr/>
        </p:nvSpPr>
        <p:spPr bwMode="auto">
          <a:xfrm>
            <a:off x="4283081" y="4196536"/>
            <a:ext cx="521447" cy="322730"/>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p:spPr>
        <p:txBody>
          <a:bodyPr wrap="none" lIns="45712" tIns="22856" rIns="45712" bIns="22856" anchor="ctr"/>
          <a:lstStyle/>
          <a:p>
            <a:pPr defTabSz="609494">
              <a:defRPr/>
            </a:pPr>
            <a:endParaRPr lang="en-US" sz="900" dirty="0"/>
          </a:p>
        </p:txBody>
      </p:sp>
      <p:sp>
        <p:nvSpPr>
          <p:cNvPr id="13" name="Freeform 67"/>
          <p:cNvSpPr>
            <a:spLocks noChangeArrowheads="1"/>
          </p:cNvSpPr>
          <p:nvPr/>
        </p:nvSpPr>
        <p:spPr bwMode="auto">
          <a:xfrm>
            <a:off x="4286489" y="2577571"/>
            <a:ext cx="513977" cy="597647"/>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45712" tIns="22856" rIns="45712" bIns="22856" anchor="ctr"/>
          <a:lstStyle/>
          <a:p>
            <a:pPr defTabSz="609494">
              <a:defRPr/>
            </a:pPr>
            <a:endParaRPr lang="en-US" sz="900" dirty="0"/>
          </a:p>
        </p:txBody>
      </p:sp>
      <p:sp>
        <p:nvSpPr>
          <p:cNvPr id="14" name="Freeform 79"/>
          <p:cNvSpPr>
            <a:spLocks noChangeArrowheads="1"/>
          </p:cNvSpPr>
          <p:nvPr/>
        </p:nvSpPr>
        <p:spPr bwMode="auto">
          <a:xfrm>
            <a:off x="4260369" y="5129083"/>
            <a:ext cx="536388" cy="542364"/>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lIns="45712" tIns="22856" rIns="45712" bIns="22856" anchor="ctr"/>
          <a:lstStyle/>
          <a:p>
            <a:pPr defTabSz="609494">
              <a:defRPr/>
            </a:pPr>
            <a:endParaRPr lang="en-US" sz="900" dirty="0"/>
          </a:p>
        </p:txBody>
      </p:sp>
      <p:sp>
        <p:nvSpPr>
          <p:cNvPr id="16" name="Subtitle 2">
            <a:extLst>
              <a:ext uri="{FF2B5EF4-FFF2-40B4-BE49-F238E27FC236}">
                <a16:creationId xmlns:a16="http://schemas.microsoft.com/office/drawing/2014/main" id="{F0F58E70-8BCE-8647-98A4-83FF535BD335}"/>
              </a:ext>
            </a:extLst>
          </p:cNvPr>
          <p:cNvSpPr txBox="1">
            <a:spLocks/>
          </p:cNvSpPr>
          <p:nvPr/>
        </p:nvSpPr>
        <p:spPr>
          <a:xfrm>
            <a:off x="4286489" y="3481579"/>
            <a:ext cx="4014210" cy="1013621"/>
          </a:xfrm>
          <a:prstGeom prst="rect">
            <a:avLst/>
          </a:prstGeom>
        </p:spPr>
        <p:txBody>
          <a:bodyPr vert="horz" wrap="square" lIns="217434" tIns="108717" rIns="217434" bIns="10871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sz="2000" b="1" dirty="0">
                <a:latin typeface="+mj-lt"/>
                <a:ea typeface="Open Sans" charset="0"/>
                <a:cs typeface="Open Sans" charset="0"/>
              </a:rPr>
              <a:t>email</a:t>
            </a:r>
          </a:p>
          <a:p>
            <a:pPr algn="l">
              <a:lnSpc>
                <a:spcPct val="100000"/>
              </a:lnSpc>
            </a:pPr>
            <a:r>
              <a:rPr lang="en-US" sz="1800" dirty="0">
                <a:solidFill>
                  <a:schemeClr val="tx1">
                    <a:lumMod val="75000"/>
                    <a:lumOff val="25000"/>
                  </a:schemeClr>
                </a:solidFill>
                <a:latin typeface="Gill Sans MT" panose="020B0502020104020203" pitchFamily="34" charset="77"/>
                <a:ea typeface="Open Sans" charset="0"/>
                <a:cs typeface="Open Sans" charset="0"/>
              </a:rPr>
              <a:t>April.Ibarra@homeinsteadinc.com</a:t>
            </a:r>
          </a:p>
        </p:txBody>
      </p:sp>
      <p:pic>
        <p:nvPicPr>
          <p:cNvPr id="7" name="Picture 6">
            <a:extLst>
              <a:ext uri="{FF2B5EF4-FFF2-40B4-BE49-F238E27FC236}">
                <a16:creationId xmlns:a16="http://schemas.microsoft.com/office/drawing/2014/main" id="{7B98BE86-DAAF-5243-9BD0-8880A9F19B7A}"/>
              </a:ext>
            </a:extLst>
          </p:cNvPr>
          <p:cNvPicPr>
            <a:picLocks noChangeAspect="1"/>
          </p:cNvPicPr>
          <p:nvPr/>
        </p:nvPicPr>
        <p:blipFill rotWithShape="1">
          <a:blip r:embed="rId3">
            <a:extLst>
              <a:ext uri="{28A0092B-C50C-407E-A947-70E740481C1C}">
                <a14:useLocalDpi xmlns:a14="http://schemas.microsoft.com/office/drawing/2010/main" val="0"/>
              </a:ext>
            </a:extLst>
          </a:blip>
          <a:srcRect l="15571" r="27599"/>
          <a:stretch/>
        </p:blipFill>
        <p:spPr>
          <a:xfrm>
            <a:off x="-1927797" y="0"/>
            <a:ext cx="5846071" cy="6858000"/>
          </a:xfrm>
          <a:prstGeom prst="rect">
            <a:avLst/>
          </a:prstGeom>
        </p:spPr>
      </p:pic>
      <p:pic>
        <p:nvPicPr>
          <p:cNvPr id="8" name="Picture 7">
            <a:extLst>
              <a:ext uri="{FF2B5EF4-FFF2-40B4-BE49-F238E27FC236}">
                <a16:creationId xmlns:a16="http://schemas.microsoft.com/office/drawing/2014/main" id="{3D66C636-35F2-9B40-B1E9-195A01F0DC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857" t="3780" r="17296" b="10506"/>
          <a:stretch/>
        </p:blipFill>
        <p:spPr>
          <a:xfrm>
            <a:off x="-1929384" y="0"/>
            <a:ext cx="5851068"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956B35C-DA6F-495A-9F74-8FD1DB0D3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8765" y="617659"/>
            <a:ext cx="4191000" cy="1034134"/>
          </a:xfrm>
          <a:prstGeom prst="rect">
            <a:avLst/>
          </a:prstGeom>
        </p:spPr>
      </p:pic>
    </p:spTree>
    <p:extLst>
      <p:ext uri="{BB962C8B-B14F-4D97-AF65-F5344CB8AC3E}">
        <p14:creationId xmlns:p14="http://schemas.microsoft.com/office/powerpoint/2010/main" val="418979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Failure to Plan</a:t>
            </a:r>
          </a:p>
        </p:txBody>
      </p:sp>
      <p:sp>
        <p:nvSpPr>
          <p:cNvPr id="3" name="Content Placeholder 2"/>
          <p:cNvSpPr>
            <a:spLocks noGrp="1"/>
          </p:cNvSpPr>
          <p:nvPr>
            <p:ph idx="1"/>
          </p:nvPr>
        </p:nvSpPr>
        <p:spPr>
          <a:xfrm>
            <a:off x="304800" y="1417638"/>
            <a:ext cx="8229600" cy="4930151"/>
          </a:xfrm>
        </p:spPr>
        <p:txBody>
          <a:bodyPr>
            <a:normAutofit/>
          </a:bodyPr>
          <a:lstStyle/>
          <a:p>
            <a:pPr eaLnBrk="1" hangingPunct="1">
              <a:buClr>
                <a:schemeClr val="accent6"/>
              </a:buClr>
            </a:pPr>
            <a:r>
              <a:rPr lang="en-US" altLang="en-US" sz="2400" b="1" dirty="0">
                <a:solidFill>
                  <a:schemeClr val="accent6"/>
                </a:solidFill>
                <a:ea typeface="ＭＳ Ｐゴシック" panose="020B0600070205080204" pitchFamily="34" charset="-128"/>
                <a:cs typeface="Arial" panose="020B0604020202020204" pitchFamily="34" charset="0"/>
              </a:rPr>
              <a:t>Only half </a:t>
            </a:r>
            <a:r>
              <a:rPr lang="en-US" altLang="en-US" sz="2400" dirty="0">
                <a:ea typeface="ＭＳ Ｐゴシック" panose="020B0600070205080204" pitchFamily="34" charset="-128"/>
                <a:cs typeface="Arial" panose="020B0604020202020204" pitchFamily="34" charset="0"/>
              </a:rPr>
              <a:t>of older adults have planned or thought about developing a care plan for themselves</a:t>
            </a:r>
          </a:p>
          <a:p>
            <a:pPr eaLnBrk="1" hangingPunct="1">
              <a:buClr>
                <a:schemeClr val="accent6"/>
              </a:buClr>
            </a:pPr>
            <a:endParaRPr lang="en-US" altLang="en-US" dirty="0">
              <a:ea typeface="ＭＳ Ｐゴシック" panose="020B0600070205080204" pitchFamily="34" charset="-128"/>
              <a:cs typeface="Arial" panose="020B0604020202020204" pitchFamily="34" charset="0"/>
            </a:endParaRPr>
          </a:p>
          <a:p>
            <a:pPr>
              <a:buClr>
                <a:schemeClr val="accent6"/>
              </a:buClr>
            </a:pPr>
            <a:r>
              <a:rPr lang="en-US" altLang="en-US" sz="2400" b="1" dirty="0">
                <a:solidFill>
                  <a:schemeClr val="accent5"/>
                </a:solidFill>
                <a:ea typeface="ＭＳ Ｐゴシック" panose="020B0600070205080204" pitchFamily="34" charset="-128"/>
                <a:cs typeface="Arial" panose="020B0604020202020204" pitchFamily="34" charset="0"/>
              </a:rPr>
              <a:t>73%</a:t>
            </a:r>
            <a:r>
              <a:rPr lang="en-US" altLang="en-US" sz="2400" dirty="0">
                <a:solidFill>
                  <a:schemeClr val="accent5"/>
                </a:solidFill>
                <a:ea typeface="ＭＳ Ｐゴシック" panose="020B0600070205080204" pitchFamily="34" charset="-128"/>
                <a:cs typeface="Arial" panose="020B0604020202020204" pitchFamily="34" charset="0"/>
              </a:rPr>
              <a:t> </a:t>
            </a:r>
            <a:r>
              <a:rPr lang="en-US" altLang="en-US" sz="2400" dirty="0">
                <a:ea typeface="ＭＳ Ｐゴシック" panose="020B0600070205080204" pitchFamily="34" charset="-128"/>
                <a:cs typeface="Arial" panose="020B0604020202020204" pitchFamily="34" charset="0"/>
              </a:rPr>
              <a:t>of adult children have neither planned nor thought about care</a:t>
            </a:r>
          </a:p>
          <a:p>
            <a:pPr algn="l"/>
            <a:endParaRPr lang="en-US" sz="1800" b="0" i="0" u="none" strike="noStrike" baseline="0" dirty="0">
              <a:solidFill>
                <a:srgbClr val="000000"/>
              </a:solidFill>
              <a:latin typeface="Whitney Book"/>
            </a:endParaRPr>
          </a:p>
          <a:p>
            <a:r>
              <a:rPr lang="en-US" b="0" i="0" u="none" strike="noStrike" baseline="0" dirty="0"/>
              <a:t>Even though becoming a burden can be a major concern, </a:t>
            </a:r>
            <a:r>
              <a:rPr lang="en-US" b="0" i="0" u="none" strike="noStrike" baseline="0" dirty="0">
                <a:solidFill>
                  <a:schemeClr val="accent5">
                    <a:lumMod val="75000"/>
                  </a:schemeClr>
                </a:solidFill>
              </a:rPr>
              <a:t>45%</a:t>
            </a:r>
            <a:r>
              <a:rPr lang="en-US" b="0" i="0" u="none" strike="noStrike" baseline="0" dirty="0"/>
              <a:t> of Americans and </a:t>
            </a:r>
            <a:r>
              <a:rPr lang="en-US" b="0" i="0" u="none" strike="noStrike" baseline="0" dirty="0">
                <a:solidFill>
                  <a:schemeClr val="accent5">
                    <a:lumMod val="75000"/>
                  </a:schemeClr>
                </a:solidFill>
              </a:rPr>
              <a:t>28%</a:t>
            </a:r>
            <a:r>
              <a:rPr lang="en-US" b="0" i="0" u="none" strike="noStrike" baseline="0" dirty="0"/>
              <a:t> of those over 65 have yet to begin discussing their end-of-life care preferences with anyone at all, including their family</a:t>
            </a:r>
            <a:endParaRPr lang="en-US" altLang="en-US" dirty="0">
              <a:ea typeface="ＭＳ Ｐゴシック" panose="020B0600070205080204" pitchFamily="34" charset="-128"/>
              <a:cs typeface="Arial" panose="020B0604020202020204" pitchFamily="34" charset="0"/>
            </a:endParaRPr>
          </a:p>
          <a:p>
            <a:endParaRPr lang="en-US" sz="2400" dirty="0"/>
          </a:p>
        </p:txBody>
      </p:sp>
      <p:sp>
        <p:nvSpPr>
          <p:cNvPr id="5" name="TextBox 4"/>
          <p:cNvSpPr txBox="1"/>
          <p:nvPr/>
        </p:nvSpPr>
        <p:spPr>
          <a:xfrm>
            <a:off x="6400800" y="5867400"/>
            <a:ext cx="4953000" cy="375487"/>
          </a:xfrm>
          <a:prstGeom prst="rect">
            <a:avLst/>
          </a:prstGeom>
          <a:noFill/>
        </p:spPr>
        <p:txBody>
          <a:bodyPr wrap="square" rtlCol="0">
            <a:spAutoFit/>
          </a:bodyPr>
          <a:lstStyle/>
          <a:p>
            <a:r>
              <a:rPr lang="en-US" sz="800" dirty="0">
                <a:latin typeface="+mn-lt"/>
              </a:rPr>
              <a:t>Sources: Seniors and the Information Gap (2010) </a:t>
            </a:r>
          </a:p>
          <a:p>
            <a:r>
              <a:rPr lang="en-US" sz="800" dirty="0">
                <a:latin typeface="+mn-lt"/>
              </a:rPr>
              <a:t>Source: The Four Pillars of the New Retirement (2020) </a:t>
            </a:r>
            <a:endParaRPr lang="en-US" sz="800" dirty="0"/>
          </a:p>
        </p:txBody>
      </p:sp>
    </p:spTree>
    <p:extLst>
      <p:ext uri="{BB962C8B-B14F-4D97-AF65-F5344CB8AC3E}">
        <p14:creationId xmlns:p14="http://schemas.microsoft.com/office/powerpoint/2010/main" val="192571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Aging Process</a:t>
            </a:r>
          </a:p>
        </p:txBody>
      </p:sp>
      <p:sp>
        <p:nvSpPr>
          <p:cNvPr id="3" name="Content Placeholder 2"/>
          <p:cNvSpPr>
            <a:spLocks noGrp="1"/>
          </p:cNvSpPr>
          <p:nvPr>
            <p:ph idx="1"/>
          </p:nvPr>
        </p:nvSpPr>
        <p:spPr>
          <a:xfrm>
            <a:off x="457200" y="1485899"/>
            <a:ext cx="7239000" cy="3886201"/>
          </a:xfrm>
        </p:spPr>
        <p:txBody>
          <a:bodyPr>
            <a:normAutofit lnSpcReduction="10000"/>
          </a:bodyPr>
          <a:lstStyle/>
          <a:p>
            <a:r>
              <a:rPr lang="en-US" sz="2600" dirty="0"/>
              <a:t>Natural Aging</a:t>
            </a:r>
          </a:p>
          <a:p>
            <a:pPr lvl="1"/>
            <a:r>
              <a:rPr lang="en-US" sz="2400" dirty="0"/>
              <a:t>Progresses at different rates in different people</a:t>
            </a:r>
          </a:p>
          <a:p>
            <a:pPr lvl="1"/>
            <a:r>
              <a:rPr lang="en-US" sz="2400" dirty="0"/>
              <a:t>Begins gradually</a:t>
            </a:r>
          </a:p>
          <a:p>
            <a:pPr lvl="1"/>
            <a:r>
              <a:rPr lang="en-US" sz="2400" dirty="0"/>
              <a:t>Changes accumulate</a:t>
            </a:r>
          </a:p>
          <a:p>
            <a:pPr lvl="1"/>
            <a:r>
              <a:rPr lang="en-US" sz="2400" dirty="0"/>
              <a:t>Increasingly affects all systems of the body</a:t>
            </a:r>
          </a:p>
          <a:p>
            <a:pPr lvl="1"/>
            <a:r>
              <a:rPr lang="en-US" sz="2400" dirty="0"/>
              <a:t>80% of older adults have at least one chronic disease and 60% have two or more</a:t>
            </a:r>
          </a:p>
          <a:p>
            <a:pPr lvl="2"/>
            <a:r>
              <a:rPr lang="en-US" sz="2200" dirty="0"/>
              <a:t>Can be treated but the disease will never completely go away</a:t>
            </a:r>
          </a:p>
          <a:p>
            <a:pPr lvl="2"/>
            <a:r>
              <a:rPr lang="en-US" sz="2200" dirty="0"/>
              <a:t>Can increase difficulties caused by natural aging</a:t>
            </a:r>
          </a:p>
          <a:p>
            <a:endParaRPr lang="en-US" dirty="0"/>
          </a:p>
        </p:txBody>
      </p:sp>
    </p:spTree>
    <p:extLst>
      <p:ext uri="{BB962C8B-B14F-4D97-AF65-F5344CB8AC3E}">
        <p14:creationId xmlns:p14="http://schemas.microsoft.com/office/powerpoint/2010/main" val="400385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A9EF-3352-D74F-8919-999451B4ADC4}"/>
              </a:ext>
            </a:extLst>
          </p:cNvPr>
          <p:cNvSpPr>
            <a:spLocks noGrp="1"/>
          </p:cNvSpPr>
          <p:nvPr>
            <p:ph type="title"/>
          </p:nvPr>
        </p:nvSpPr>
        <p:spPr>
          <a:xfrm>
            <a:off x="3565964" y="152400"/>
            <a:ext cx="5098175" cy="1143000"/>
          </a:xfrm>
        </p:spPr>
        <p:txBody>
          <a:bodyPr>
            <a:normAutofit/>
          </a:bodyPr>
          <a:lstStyle/>
          <a:p>
            <a:r>
              <a:rPr lang="en-US" sz="2400" b="0" dirty="0">
                <a:latin typeface="Open Sans Light" panose="020B0306030504020204" pitchFamily="34" charset="0"/>
              </a:rPr>
              <a:t>Determining When</a:t>
            </a:r>
            <a:br>
              <a:rPr lang="en-US" dirty="0"/>
            </a:br>
            <a:r>
              <a:rPr lang="en-US" sz="2800" dirty="0">
                <a:latin typeface="Gill Sans MT" panose="020B0502020104020203" pitchFamily="34" charset="77"/>
                <a:ea typeface="Open Sans Light" panose="020B0306030504020204" pitchFamily="34" charset="0"/>
                <a:cs typeface="Open Sans Light" panose="020B0306030504020204" pitchFamily="34" charset="0"/>
              </a:rPr>
              <a:t>CHANGE IS NEEDED</a:t>
            </a:r>
            <a:endParaRPr lang="en-US" sz="2700" dirty="0">
              <a:latin typeface="Gill Sans MT" panose="020B0502020104020203" pitchFamily="34" charset="77"/>
              <a:ea typeface="Open Sans Light" panose="020B0306030504020204" pitchFamily="34" charset="0"/>
              <a:cs typeface="Open Sans Light" panose="020B0306030504020204" pitchFamily="34" charset="0"/>
            </a:endParaRPr>
          </a:p>
        </p:txBody>
      </p:sp>
      <p:sp>
        <p:nvSpPr>
          <p:cNvPr id="6" name="Content Placeholder 5">
            <a:extLst>
              <a:ext uri="{FF2B5EF4-FFF2-40B4-BE49-F238E27FC236}">
                <a16:creationId xmlns:a16="http://schemas.microsoft.com/office/drawing/2014/main" id="{6C6C389C-3157-0648-8F8D-CB3ECDF0A580}"/>
              </a:ext>
            </a:extLst>
          </p:cNvPr>
          <p:cNvSpPr>
            <a:spLocks noGrp="1"/>
          </p:cNvSpPr>
          <p:nvPr>
            <p:ph idx="1"/>
          </p:nvPr>
        </p:nvSpPr>
        <p:spPr>
          <a:xfrm>
            <a:off x="3565964" y="1219200"/>
            <a:ext cx="5349436" cy="4419600"/>
          </a:xfrm>
        </p:spPr>
        <p:txBody>
          <a:bodyPr>
            <a:normAutofit lnSpcReduction="10000"/>
          </a:bodyPr>
          <a:lstStyle/>
          <a:p>
            <a:pPr marL="0" indent="0">
              <a:buNone/>
            </a:pPr>
            <a:r>
              <a:rPr lang="en-US" b="1" dirty="0"/>
              <a:t>From Independence to Support in the Home </a:t>
            </a:r>
          </a:p>
          <a:p>
            <a:r>
              <a:rPr lang="en-US" dirty="0"/>
              <a:t>Mental  </a:t>
            </a:r>
          </a:p>
          <a:p>
            <a:pPr lvl="1"/>
            <a:r>
              <a:rPr lang="en-US" dirty="0"/>
              <a:t>Forgetfulness that impacts daily life </a:t>
            </a:r>
          </a:p>
          <a:p>
            <a:pPr lvl="1"/>
            <a:r>
              <a:rPr lang="en-US" dirty="0"/>
              <a:t>Scorched pots and pans</a:t>
            </a:r>
          </a:p>
          <a:p>
            <a:pPr lvl="1"/>
            <a:r>
              <a:rPr lang="en-US" dirty="0"/>
              <a:t>Losing track of medications</a:t>
            </a:r>
          </a:p>
          <a:p>
            <a:pPr lvl="1"/>
            <a:r>
              <a:rPr lang="en-US" dirty="0"/>
              <a:t>Missed doctors’ appointments and social engagements</a:t>
            </a:r>
          </a:p>
          <a:p>
            <a:pPr lvl="1"/>
            <a:r>
              <a:rPr lang="en-US" dirty="0"/>
              <a:t>Mail and bills that are piling up</a:t>
            </a:r>
          </a:p>
          <a:p>
            <a:r>
              <a:rPr lang="en-US" dirty="0"/>
              <a:t>Emotional and social </a:t>
            </a:r>
          </a:p>
          <a:p>
            <a:pPr lvl="1"/>
            <a:r>
              <a:rPr lang="en-US" dirty="0"/>
              <a:t>Reluctance to leave the house</a:t>
            </a:r>
          </a:p>
          <a:p>
            <a:pPr lvl="1"/>
            <a:r>
              <a:rPr lang="en-US" dirty="0"/>
              <a:t>Withdrawing from social interactions </a:t>
            </a:r>
          </a:p>
          <a:p>
            <a:pPr lvl="1"/>
            <a:r>
              <a:rPr lang="en-US" dirty="0"/>
              <a:t>Possible signs of depression </a:t>
            </a:r>
          </a:p>
          <a:p>
            <a:r>
              <a:rPr lang="en-US" dirty="0"/>
              <a:t>Physical and medical</a:t>
            </a:r>
          </a:p>
          <a:p>
            <a:pPr lvl="1"/>
            <a:r>
              <a:rPr lang="en-US" dirty="0"/>
              <a:t>Losing interest in meals</a:t>
            </a:r>
          </a:p>
          <a:p>
            <a:pPr lvl="1"/>
            <a:r>
              <a:rPr lang="en-US" dirty="0"/>
              <a:t>Declining driving skills</a:t>
            </a:r>
          </a:p>
          <a:p>
            <a:pPr lvl="1"/>
            <a:r>
              <a:rPr lang="en-US" dirty="0"/>
              <a:t>Declining personal hygiene</a:t>
            </a:r>
          </a:p>
          <a:p>
            <a:pPr lvl="1"/>
            <a:r>
              <a:rPr lang="en-US" dirty="0"/>
              <a:t>Unkempt house</a:t>
            </a:r>
          </a:p>
        </p:txBody>
      </p:sp>
      <p:pic>
        <p:nvPicPr>
          <p:cNvPr id="9" name="Picture Placeholder 8">
            <a:extLst>
              <a:ext uri="{FF2B5EF4-FFF2-40B4-BE49-F238E27FC236}">
                <a16:creationId xmlns:a16="http://schemas.microsoft.com/office/drawing/2014/main" id="{E4CDA128-9462-1B41-8A81-EA6CF78C4B1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0921" t="-209" r="12552" b="209"/>
          <a:stretch/>
        </p:blipFill>
        <p:spPr>
          <a:xfrm>
            <a:off x="0" y="0"/>
            <a:ext cx="3028950" cy="6829425"/>
          </a:xfrm>
        </p:spPr>
      </p:pic>
      <p:sp>
        <p:nvSpPr>
          <p:cNvPr id="11" name="Rectangle 10">
            <a:extLst>
              <a:ext uri="{FF2B5EF4-FFF2-40B4-BE49-F238E27FC236}">
                <a16:creationId xmlns:a16="http://schemas.microsoft.com/office/drawing/2014/main" id="{58C7578B-DD65-4D4E-A816-EA72FB51D3F3}"/>
              </a:ext>
            </a:extLst>
          </p:cNvPr>
          <p:cNvSpPr/>
          <p:nvPr/>
        </p:nvSpPr>
        <p:spPr>
          <a:xfrm rot="5400000">
            <a:off x="-1192463" y="2636587"/>
            <a:ext cx="5181600" cy="3261226"/>
          </a:xfrm>
          <a:prstGeom prst="rect">
            <a:avLst/>
          </a:prstGeom>
          <a:gradFill flip="none" rotWithShape="1">
            <a:gsLst>
              <a:gs pos="0">
                <a:schemeClr val="tx2"/>
              </a:gs>
              <a:gs pos="82000">
                <a:schemeClr val="bg1">
                  <a:lumMod val="95000"/>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2511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A9EF-3352-D74F-8919-999451B4ADC4}"/>
              </a:ext>
            </a:extLst>
          </p:cNvPr>
          <p:cNvSpPr>
            <a:spLocks noGrp="1"/>
          </p:cNvSpPr>
          <p:nvPr>
            <p:ph type="title"/>
          </p:nvPr>
        </p:nvSpPr>
        <p:spPr/>
        <p:txBody>
          <a:bodyPr>
            <a:normAutofit/>
          </a:bodyPr>
          <a:lstStyle/>
          <a:p>
            <a:r>
              <a:rPr lang="en-US" sz="2400" b="0" dirty="0">
                <a:latin typeface="Open Sans Light" panose="020B0306030504020204" pitchFamily="34" charset="0"/>
              </a:rPr>
              <a:t>Determining When</a:t>
            </a:r>
            <a:br>
              <a:rPr lang="en-US" dirty="0"/>
            </a:br>
            <a:r>
              <a:rPr lang="en-US" sz="2800" dirty="0">
                <a:latin typeface="Gill Sans MT" panose="020B0502020104020203" pitchFamily="34" charset="77"/>
                <a:ea typeface="Open Sans Light" panose="020B0306030504020204" pitchFamily="34" charset="0"/>
                <a:cs typeface="Open Sans Light" panose="020B0306030504020204" pitchFamily="34" charset="0"/>
              </a:rPr>
              <a:t>CHANGE IS NEEDED</a:t>
            </a:r>
            <a:endParaRPr lang="en-US" sz="2700" dirty="0">
              <a:latin typeface="Gill Sans MT" panose="020B0502020104020203" pitchFamily="34" charset="77"/>
              <a:ea typeface="Open Sans Light" panose="020B0306030504020204" pitchFamily="34" charset="0"/>
              <a:cs typeface="Open Sans Light" panose="020B0306030504020204" pitchFamily="34" charset="0"/>
            </a:endParaRPr>
          </a:p>
        </p:txBody>
      </p:sp>
      <p:sp>
        <p:nvSpPr>
          <p:cNvPr id="6" name="Content Placeholder 5">
            <a:extLst>
              <a:ext uri="{FF2B5EF4-FFF2-40B4-BE49-F238E27FC236}">
                <a16:creationId xmlns:a16="http://schemas.microsoft.com/office/drawing/2014/main" id="{6C6C389C-3157-0648-8F8D-CB3ECDF0A580}"/>
              </a:ext>
            </a:extLst>
          </p:cNvPr>
          <p:cNvSpPr>
            <a:spLocks noGrp="1"/>
          </p:cNvSpPr>
          <p:nvPr>
            <p:ph idx="1"/>
          </p:nvPr>
        </p:nvSpPr>
        <p:spPr>
          <a:xfrm>
            <a:off x="228600" y="1905000"/>
            <a:ext cx="5200650" cy="3810000"/>
          </a:xfrm>
        </p:spPr>
        <p:txBody>
          <a:bodyPr>
            <a:normAutofit/>
          </a:bodyPr>
          <a:lstStyle/>
          <a:p>
            <a:pPr marL="0" indent="0">
              <a:buNone/>
            </a:pPr>
            <a:r>
              <a:rPr lang="en-US" b="1" dirty="0"/>
              <a:t>Home to Facility</a:t>
            </a:r>
          </a:p>
          <a:p>
            <a:r>
              <a:rPr lang="en-US" dirty="0"/>
              <a:t>Refusal to accept professional help at home</a:t>
            </a:r>
          </a:p>
          <a:p>
            <a:r>
              <a:rPr lang="en-US" dirty="0"/>
              <a:t>Care needs are beyond level of care available in the home </a:t>
            </a:r>
          </a:p>
          <a:p>
            <a:r>
              <a:rPr lang="en-US" dirty="0"/>
              <a:t>For those with dementia or Alzheimer's, if behavioral symptoms are too much to manage at home </a:t>
            </a:r>
          </a:p>
          <a:p>
            <a:r>
              <a:rPr lang="en-US" dirty="0"/>
              <a:t>Cost for 24-hour care is outside of financial ability</a:t>
            </a:r>
          </a:p>
          <a:p>
            <a:r>
              <a:rPr lang="en-US" dirty="0"/>
              <a:t>Family unavailable </a:t>
            </a:r>
          </a:p>
          <a:p>
            <a:endParaRPr lang="en-US" dirty="0"/>
          </a:p>
        </p:txBody>
      </p:sp>
      <p:pic>
        <p:nvPicPr>
          <p:cNvPr id="9" name="Picture Placeholder 8">
            <a:extLst>
              <a:ext uri="{FF2B5EF4-FFF2-40B4-BE49-F238E27FC236}">
                <a16:creationId xmlns:a16="http://schemas.microsoft.com/office/drawing/2014/main" id="{E4CDA128-9462-1B41-8A81-EA6CF78C4B1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9786" t="476" r="38654" b="-476"/>
          <a:stretch/>
        </p:blipFill>
        <p:spPr>
          <a:xfrm>
            <a:off x="5886450" y="0"/>
            <a:ext cx="3249668" cy="6858000"/>
          </a:xfrm>
        </p:spPr>
      </p:pic>
    </p:spTree>
    <p:extLst>
      <p:ext uri="{BB962C8B-B14F-4D97-AF65-F5344CB8AC3E}">
        <p14:creationId xmlns:p14="http://schemas.microsoft.com/office/powerpoint/2010/main" val="242922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icture 2" descr="http://www.homeinstead.com/SiteCollectionImages/badges/HISC_Q3_PhishingForSeniors_badge.png"/>
          <p:cNvSpPr>
            <a:spLocks noChangeAspect="1" noChangeArrowheads="1"/>
          </p:cNvSpPr>
          <p:nvPr/>
        </p:nvSpPr>
        <p:spPr bwMode="auto">
          <a:xfrm>
            <a:off x="5943600" y="4267200"/>
            <a:ext cx="1676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1pPr>
            <a:lvl2pPr marL="742950" indent="-285750">
              <a:spcBef>
                <a:spcPct val="20000"/>
              </a:spcBef>
              <a:buClr>
                <a:srgbClr val="0088A4"/>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lr>
                <a:srgbClr val="9D8D3E"/>
              </a:buClr>
              <a:buFont typeface="Arial" panose="020B0604020202020204" pitchFamily="34" charset="0"/>
              <a:buChar char="•"/>
              <a:defRPr>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lr>
                <a:srgbClr val="BA006E"/>
              </a:buClr>
              <a:buFont typeface="Arial" panose="020B0604020202020204" pitchFamily="34" charset="0"/>
              <a:buChar char="–"/>
              <a:defRPr sz="1600">
                <a:solidFill>
                  <a:schemeClr val="tx1"/>
                </a:solidFill>
                <a:latin typeface="Gill Sans MT" panose="020B0502020104020203"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16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Gill Sans MT" panose="020B0502020104020203"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46083" name="Title 1"/>
          <p:cNvSpPr>
            <a:spLocks noGrp="1"/>
          </p:cNvSpPr>
          <p:nvPr>
            <p:ph type="title"/>
          </p:nvPr>
        </p:nvSpPr>
        <p:spPr>
          <a:xfrm>
            <a:off x="0" y="274638"/>
            <a:ext cx="9144000" cy="1143000"/>
          </a:xfrm>
        </p:spPr>
        <p:txBody>
          <a:bodyPr>
            <a:noAutofit/>
          </a:bodyPr>
          <a:lstStyle/>
          <a:p>
            <a:pPr algn="ctr"/>
            <a:r>
              <a:rPr lang="en-US" altLang="en-US" sz="3200" dirty="0"/>
              <a:t>Start the Conversation</a:t>
            </a:r>
          </a:p>
        </p:txBody>
      </p:sp>
      <p:sp>
        <p:nvSpPr>
          <p:cNvPr id="10" name="Content Placeholder 2"/>
          <p:cNvSpPr>
            <a:spLocks noGrp="1"/>
          </p:cNvSpPr>
          <p:nvPr>
            <p:ph idx="1"/>
          </p:nvPr>
        </p:nvSpPr>
        <p:spPr>
          <a:xfrm>
            <a:off x="457200" y="1905000"/>
            <a:ext cx="4614532" cy="3657600"/>
          </a:xfrm>
        </p:spPr>
        <p:txBody>
          <a:bodyPr/>
          <a:lstStyle/>
          <a:p>
            <a:r>
              <a:rPr lang="en-US" sz="2000" dirty="0">
                <a:ea typeface="ＭＳ Ｐゴシック"/>
                <a:cs typeface="ＭＳ Ｐゴシック"/>
              </a:rPr>
              <a:t>Starting conversations early is important, but it’s never too late to get going</a:t>
            </a:r>
          </a:p>
          <a:p>
            <a:endParaRPr lang="en-US" sz="2000" dirty="0">
              <a:ea typeface="ＭＳ Ｐゴシック"/>
              <a:cs typeface="ＭＳ Ｐゴシック"/>
            </a:endParaRPr>
          </a:p>
          <a:p>
            <a:r>
              <a:rPr lang="en-US" altLang="en-US" sz="2000" b="1" dirty="0"/>
              <a:t>The 40-70 Rule</a:t>
            </a:r>
            <a:r>
              <a:rPr lang="en-US" altLang="en-US" sz="2000" b="1" baseline="30000" dirty="0"/>
              <a:t>®</a:t>
            </a:r>
            <a:r>
              <a:rPr lang="en-US" altLang="en-US" sz="2000" b="1" dirty="0"/>
              <a:t>: An Action Plan for Successful Aging</a:t>
            </a:r>
            <a:r>
              <a:rPr lang="en-US" altLang="en-US" sz="2000" b="1" baseline="30000" dirty="0"/>
              <a:t>SM</a:t>
            </a:r>
            <a:r>
              <a:rPr lang="en-US" altLang="en-US" sz="2000" b="1" dirty="0"/>
              <a:t> </a:t>
            </a:r>
            <a:r>
              <a:rPr lang="en-US" altLang="en-US" sz="2000" dirty="0"/>
              <a:t>can help you begin uncomfortable but necessary conversations about aging and put your plans and wishes into action. </a:t>
            </a:r>
          </a:p>
          <a:p>
            <a:endParaRPr lang="en-US" dirty="0">
              <a:ea typeface="ＭＳ Ｐゴシック"/>
              <a:cs typeface="ＭＳ Ｐゴシック"/>
            </a:endParaRPr>
          </a:p>
          <a:p>
            <a:pPr marL="0" indent="0">
              <a:buNone/>
            </a:pPr>
            <a:endParaRPr lang="en-US" sz="800" dirty="0">
              <a:ea typeface="ＭＳ Ｐゴシック"/>
              <a:cs typeface="ＭＳ Ｐゴシック"/>
            </a:endParaRPr>
          </a:p>
          <a:p>
            <a:pPr marL="0" indent="0">
              <a:buNone/>
            </a:pPr>
            <a:endParaRPr lang="en-US" dirty="0">
              <a:ea typeface="ＭＳ Ｐゴシック"/>
              <a:cs typeface="ＭＳ Ｐゴシック"/>
            </a:endParaRPr>
          </a:p>
          <a:p>
            <a:pPr marL="0" indent="0">
              <a:buNone/>
            </a:pPr>
            <a:endParaRPr lang="en-US" dirty="0"/>
          </a:p>
        </p:txBody>
      </p:sp>
      <p:grpSp>
        <p:nvGrpSpPr>
          <p:cNvPr id="4" name="Group 3"/>
          <p:cNvGrpSpPr/>
          <p:nvPr/>
        </p:nvGrpSpPr>
        <p:grpSpPr>
          <a:xfrm>
            <a:off x="5638800" y="1752600"/>
            <a:ext cx="2853068" cy="3657600"/>
            <a:chOff x="4495800" y="609600"/>
            <a:chExt cx="3602289" cy="4520418"/>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061" y="634218"/>
              <a:ext cx="3474028" cy="44958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7932" y="609600"/>
              <a:ext cx="3474028" cy="44958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609600"/>
              <a:ext cx="3474028" cy="44958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1213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1DF5-9F02-4751-8C8A-61E49122EBDC}"/>
              </a:ext>
            </a:extLst>
          </p:cNvPr>
          <p:cNvSpPr>
            <a:spLocks noGrp="1"/>
          </p:cNvSpPr>
          <p:nvPr>
            <p:ph type="title"/>
          </p:nvPr>
        </p:nvSpPr>
        <p:spPr>
          <a:xfrm>
            <a:off x="457200" y="152400"/>
            <a:ext cx="8534400" cy="1143000"/>
          </a:xfrm>
        </p:spPr>
        <p:txBody>
          <a:bodyPr>
            <a:normAutofit/>
          </a:bodyPr>
          <a:lstStyle/>
          <a:p>
            <a:r>
              <a:rPr lang="en-US" dirty="0"/>
              <a:t>Identify Expectations about Aging</a:t>
            </a:r>
          </a:p>
        </p:txBody>
      </p:sp>
      <p:sp>
        <p:nvSpPr>
          <p:cNvPr id="3" name="Content Placeholder 2">
            <a:extLst>
              <a:ext uri="{FF2B5EF4-FFF2-40B4-BE49-F238E27FC236}">
                <a16:creationId xmlns:a16="http://schemas.microsoft.com/office/drawing/2014/main" id="{B3B558E7-2370-4FF1-AFB4-31240A3935A2}"/>
              </a:ext>
            </a:extLst>
          </p:cNvPr>
          <p:cNvSpPr>
            <a:spLocks noGrp="1"/>
          </p:cNvSpPr>
          <p:nvPr>
            <p:ph idx="1"/>
          </p:nvPr>
        </p:nvSpPr>
        <p:spPr>
          <a:xfrm>
            <a:off x="304800" y="1295400"/>
            <a:ext cx="8229600" cy="3886200"/>
          </a:xfrm>
        </p:spPr>
        <p:txBody>
          <a:bodyPr>
            <a:normAutofit fontScale="92500" lnSpcReduction="10000"/>
          </a:bodyPr>
          <a:lstStyle/>
          <a:p>
            <a:pPr marL="457200" indent="-457200">
              <a:buFont typeface="+mj-lt"/>
              <a:buAutoNum type="arabicPeriod"/>
            </a:pPr>
            <a:r>
              <a:rPr lang="en-US" sz="1800" dirty="0"/>
              <a:t>At your age, and given your gender, how long are you likely to live?</a:t>
            </a:r>
          </a:p>
          <a:p>
            <a:pPr marL="457200" indent="-457200">
              <a:buFont typeface="+mj-lt"/>
              <a:buAutoNum type="arabicPeriod"/>
            </a:pPr>
            <a:r>
              <a:rPr lang="en-US" sz="1800" dirty="0"/>
              <a:t>Who do you look forward to about getting older?</a:t>
            </a:r>
          </a:p>
          <a:p>
            <a:pPr marL="457200" indent="-457200">
              <a:buFont typeface="+mj-lt"/>
              <a:buAutoNum type="arabicPeriod"/>
            </a:pPr>
            <a:r>
              <a:rPr lang="en-US" sz="1800" dirty="0"/>
              <a:t>As you get older, how can you best take advantage of the experience and wisdom you have accumulated during your life span?</a:t>
            </a:r>
          </a:p>
          <a:p>
            <a:pPr marL="457200" indent="-457200">
              <a:buFont typeface="+mj-lt"/>
              <a:buAutoNum type="arabicPeriod"/>
            </a:pPr>
            <a:r>
              <a:rPr lang="en-US" sz="1800" dirty="0"/>
              <a:t>Are there ways you maximize your cognitive functions as you age?</a:t>
            </a:r>
          </a:p>
          <a:p>
            <a:pPr marL="457200" indent="-457200">
              <a:buFont typeface="+mj-lt"/>
              <a:buAutoNum type="arabicPeriod"/>
            </a:pPr>
            <a:r>
              <a:rPr lang="en-US" sz="1800" dirty="0"/>
              <a:t>Is your current living arrangement the best choice for your as you age?</a:t>
            </a:r>
          </a:p>
          <a:p>
            <a:pPr marL="457200" indent="-457200">
              <a:buFont typeface="+mj-lt"/>
              <a:buAutoNum type="arabicPeriod"/>
            </a:pPr>
            <a:r>
              <a:rPr lang="en-US" sz="1800" dirty="0"/>
              <a:t>Do you know the legal and financial steps needed to retire?</a:t>
            </a:r>
          </a:p>
          <a:p>
            <a:pPr marL="457200" indent="-457200">
              <a:buFont typeface="+mj-lt"/>
              <a:buAutoNum type="arabicPeriod"/>
            </a:pPr>
            <a:r>
              <a:rPr lang="en-US" sz="1800" dirty="0"/>
              <a:t>Will you outlive your financial resources?</a:t>
            </a:r>
          </a:p>
          <a:p>
            <a:pPr marL="457200" indent="-457200">
              <a:buFont typeface="+mj-lt"/>
              <a:buAutoNum type="arabicPeriod"/>
            </a:pPr>
            <a:r>
              <a:rPr lang="en-US" sz="1800" dirty="0"/>
              <a:t>Does your family know what you want if you were to have a serious health problem and could not speak for yourself?</a:t>
            </a:r>
          </a:p>
          <a:p>
            <a:pPr marL="457200" indent="-457200">
              <a:buFont typeface="+mj-lt"/>
              <a:buAutoNum type="arabicPeriod"/>
            </a:pPr>
            <a:r>
              <a:rPr lang="en-US" sz="1800" dirty="0"/>
              <a:t>What services would be available if you became sick or frail?</a:t>
            </a:r>
          </a:p>
          <a:p>
            <a:pPr marL="457200" indent="-457200">
              <a:buFont typeface="+mj-lt"/>
              <a:buAutoNum type="arabicPeriod"/>
            </a:pPr>
            <a:r>
              <a:rPr lang="en-US" sz="1800" dirty="0"/>
              <a:t>Who will pay for long term care should you need it? </a:t>
            </a:r>
          </a:p>
          <a:p>
            <a:pPr marL="457200" indent="-457200">
              <a:buFont typeface="+mj-lt"/>
              <a:buAutoNum type="arabicPeriod"/>
            </a:pPr>
            <a:endParaRPr lang="en-US" sz="1800" dirty="0"/>
          </a:p>
          <a:p>
            <a:pPr marL="0" indent="0">
              <a:buNone/>
            </a:pPr>
            <a:r>
              <a:rPr lang="en-US" sz="1100" dirty="0"/>
              <a:t>Life Plan for the Life Span (American Psychological Association, 2018) </a:t>
            </a:r>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703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C983-8E98-41B7-A381-DCBE943CD156}"/>
              </a:ext>
            </a:extLst>
          </p:cNvPr>
          <p:cNvSpPr>
            <a:spLocks noGrp="1"/>
          </p:cNvSpPr>
          <p:nvPr>
            <p:ph type="title"/>
          </p:nvPr>
        </p:nvSpPr>
        <p:spPr/>
        <p:txBody>
          <a:bodyPr/>
          <a:lstStyle/>
          <a:p>
            <a:r>
              <a:rPr lang="en-US" dirty="0"/>
              <a:t>The Aging Plan</a:t>
            </a:r>
          </a:p>
        </p:txBody>
      </p:sp>
      <p:sp>
        <p:nvSpPr>
          <p:cNvPr id="3" name="Content Placeholder 2">
            <a:extLst>
              <a:ext uri="{FF2B5EF4-FFF2-40B4-BE49-F238E27FC236}">
                <a16:creationId xmlns:a16="http://schemas.microsoft.com/office/drawing/2014/main" id="{4AC8D331-D988-4EAD-8647-AC4735F6767B}"/>
              </a:ext>
            </a:extLst>
          </p:cNvPr>
          <p:cNvSpPr>
            <a:spLocks noGrp="1"/>
          </p:cNvSpPr>
          <p:nvPr>
            <p:ph idx="1"/>
          </p:nvPr>
        </p:nvSpPr>
        <p:spPr>
          <a:xfrm>
            <a:off x="304800" y="1524000"/>
            <a:ext cx="8229600" cy="3962400"/>
          </a:xfrm>
        </p:spPr>
        <p:txBody>
          <a:bodyPr>
            <a:normAutofit fontScale="85000" lnSpcReduction="20000"/>
          </a:bodyPr>
          <a:lstStyle/>
          <a:p>
            <a:r>
              <a:rPr lang="en-US" dirty="0"/>
              <a:t>A personal road map for the older adult to identify their goals for aging and inform others about what’s important, and why </a:t>
            </a:r>
          </a:p>
          <a:p>
            <a:pPr marL="0" indent="0">
              <a:buNone/>
            </a:pPr>
            <a:endParaRPr lang="en-US" dirty="0"/>
          </a:p>
          <a:p>
            <a:r>
              <a:rPr lang="en-US" dirty="0"/>
              <a:t>Creates realistic expectation about their goals based on mental and physical health, living arrangements, finances and access to care</a:t>
            </a:r>
          </a:p>
          <a:p>
            <a:pPr marL="0" indent="0">
              <a:buNone/>
            </a:pPr>
            <a:endParaRPr lang="en-US" dirty="0"/>
          </a:p>
          <a:p>
            <a:r>
              <a:rPr lang="en-US" dirty="0"/>
              <a:t>The aging plan should be completed by the older adult to understand:</a:t>
            </a:r>
          </a:p>
          <a:p>
            <a:pPr lvl="1"/>
            <a:r>
              <a:rPr lang="en-US" dirty="0"/>
              <a:t>How they want to age</a:t>
            </a:r>
          </a:p>
          <a:p>
            <a:pPr lvl="1"/>
            <a:r>
              <a:rPr lang="en-US" dirty="0"/>
              <a:t>Physical and psychological health now and in the future</a:t>
            </a:r>
          </a:p>
          <a:p>
            <a:pPr lvl="1"/>
            <a:r>
              <a:rPr lang="en-US" dirty="0"/>
              <a:t>Legal and financial maters</a:t>
            </a:r>
          </a:p>
          <a:p>
            <a:pPr lvl="1"/>
            <a:r>
              <a:rPr lang="en-US" dirty="0"/>
              <a:t>Social/personal relationships</a:t>
            </a:r>
          </a:p>
          <a:p>
            <a:pPr lvl="1"/>
            <a:r>
              <a:rPr lang="en-US" dirty="0"/>
              <a:t>End of life care</a:t>
            </a:r>
          </a:p>
          <a:p>
            <a:pPr lvl="1"/>
            <a:r>
              <a:rPr lang="en-US" dirty="0"/>
              <a:t>Legacy </a:t>
            </a:r>
          </a:p>
          <a:p>
            <a:endParaRPr lang="en-US" dirty="0"/>
          </a:p>
        </p:txBody>
      </p:sp>
    </p:spTree>
    <p:extLst>
      <p:ext uri="{BB962C8B-B14F-4D97-AF65-F5344CB8AC3E}">
        <p14:creationId xmlns:p14="http://schemas.microsoft.com/office/powerpoint/2010/main" val="2219226967"/>
      </p:ext>
    </p:extLst>
  </p:cSld>
  <p:clrMapOvr>
    <a:masterClrMapping/>
  </p:clrMapOvr>
</p:sld>
</file>

<file path=ppt/theme/theme1.xml><?xml version="1.0" encoding="utf-8"?>
<a:theme xmlns:a="http://schemas.openxmlformats.org/drawingml/2006/main" name="HISC PowerPointTemplate_2011">
  <a:themeElements>
    <a:clrScheme name="Custom 2">
      <a:dk1>
        <a:sysClr val="windowText" lastClr="000000"/>
      </a:dk1>
      <a:lt1>
        <a:sysClr val="window" lastClr="FFFFFF"/>
      </a:lt1>
      <a:dk2>
        <a:srgbClr val="681D49"/>
      </a:dk2>
      <a:lt2>
        <a:srgbClr val="E8E1D6"/>
      </a:lt2>
      <a:accent1>
        <a:srgbClr val="D6CBC4"/>
      </a:accent1>
      <a:accent2>
        <a:srgbClr val="B5B6C6"/>
      </a:accent2>
      <a:accent3>
        <a:srgbClr val="998B39"/>
      </a:accent3>
      <a:accent4>
        <a:srgbClr val="1C7589"/>
      </a:accent4>
      <a:accent5>
        <a:srgbClr val="BA135F"/>
      </a:accent5>
      <a:accent6>
        <a:srgbClr val="681D49"/>
      </a:accent6>
      <a:hlink>
        <a:srgbClr val="1C7589"/>
      </a:hlink>
      <a:folHlink>
        <a:srgbClr val="BA006E"/>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hisc_powerpoint_template_4_3</Template>
  <TotalTime>15390</TotalTime>
  <Words>3196</Words>
  <Application>Microsoft Office PowerPoint</Application>
  <PresentationFormat>On-screen Show (4:3)</PresentationFormat>
  <Paragraphs>273</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Gill Sans MT</vt:lpstr>
      <vt:lpstr>Open Sans Light</vt:lpstr>
      <vt:lpstr>Symbol</vt:lpstr>
      <vt:lpstr>Times New Roman</vt:lpstr>
      <vt:lpstr>Whitney Book</vt:lpstr>
      <vt:lpstr>Wingdings</vt:lpstr>
      <vt:lpstr>HISC PowerPointTemplate_2011</vt:lpstr>
      <vt:lpstr>Prepare to Care: Creating an Aging Roadmap</vt:lpstr>
      <vt:lpstr>Objectives During the webinar you will learn how to: </vt:lpstr>
      <vt:lpstr>Failure to Plan</vt:lpstr>
      <vt:lpstr>The Aging Process</vt:lpstr>
      <vt:lpstr>Determining When CHANGE IS NEEDED</vt:lpstr>
      <vt:lpstr>Determining When CHANGE IS NEEDED</vt:lpstr>
      <vt:lpstr>Start the Conversation</vt:lpstr>
      <vt:lpstr>Identify Expectations about Aging</vt:lpstr>
      <vt:lpstr>The Aging Plan</vt:lpstr>
      <vt:lpstr>ACT Help Determine what the Future will Look Like </vt:lpstr>
      <vt:lpstr>Cost of Care</vt:lpstr>
      <vt:lpstr>Family Care</vt:lpstr>
      <vt:lpstr>Family Meeting Checklist</vt:lpstr>
      <vt:lpstr>Family dynamics</vt:lpstr>
      <vt:lpstr>Seven Tips to Help Communicate with Aging Parents </vt:lpstr>
      <vt:lpstr>Trends that Support Aging in Place</vt:lpstr>
      <vt:lpstr>PowerPoint Presentation</vt:lpstr>
      <vt:lpstr>Questions?</vt:lpstr>
      <vt:lpstr>Resources</vt:lpstr>
      <vt:lpstr>PowerPoint Presentation</vt:lpstr>
    </vt:vector>
  </TitlesOfParts>
  <Company>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Communications Issues Workshop for Family Caregivers</dc:title>
  <dc:creator>a</dc:creator>
  <cp:lastModifiedBy>April Ibarra</cp:lastModifiedBy>
  <cp:revision>692</cp:revision>
  <cp:lastPrinted>2017-04-04T19:19:52Z</cp:lastPrinted>
  <dcterms:created xsi:type="dcterms:W3CDTF">2010-04-16T17:00:31Z</dcterms:created>
  <dcterms:modified xsi:type="dcterms:W3CDTF">2020-11-24T22:27:45Z</dcterms:modified>
</cp:coreProperties>
</file>